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4" r:id="rId3"/>
    <p:sldId id="275" r:id="rId4"/>
    <p:sldId id="278" r:id="rId5"/>
    <p:sldId id="288" r:id="rId6"/>
    <p:sldId id="287" r:id="rId7"/>
    <p:sldId id="279" r:id="rId8"/>
    <p:sldId id="280" r:id="rId9"/>
    <p:sldId id="281" r:id="rId10"/>
    <p:sldId id="282" r:id="rId11"/>
    <p:sldId id="283" r:id="rId12"/>
    <p:sldId id="290" r:id="rId13"/>
    <p:sldId id="289" r:id="rId14"/>
    <p:sldId id="291" r:id="rId15"/>
    <p:sldId id="285" r:id="rId16"/>
    <p:sldId id="294" r:id="rId17"/>
    <p:sldId id="286" r:id="rId18"/>
    <p:sldId id="29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73A2AD-FF25-43EC-AC29-AD41D206681F}">
          <p14:sldIdLst>
            <p14:sldId id="256"/>
          </p14:sldIdLst>
        </p14:section>
        <p14:section name="background" id="{FC08E910-3752-4C4A-BEAD-F94F6523A094}">
          <p14:sldIdLst>
            <p14:sldId id="274"/>
            <p14:sldId id="275"/>
          </p14:sldIdLst>
        </p14:section>
        <p14:section name="literature" id="{4F94960E-36EA-457A-9C7A-2AB90084FB19}">
          <p14:sldIdLst>
            <p14:sldId id="278"/>
            <p14:sldId id="288"/>
            <p14:sldId id="287"/>
          </p14:sldIdLst>
        </p14:section>
        <p14:section name="dataset" id="{8BB2633C-FFCA-49DC-B76F-97225AAB3729}">
          <p14:sldIdLst>
            <p14:sldId id="279"/>
          </p14:sldIdLst>
        </p14:section>
        <p14:section name="feature" id="{24754972-DE60-4584-AFB9-5885774AF457}">
          <p14:sldIdLst>
            <p14:sldId id="280"/>
          </p14:sldIdLst>
        </p14:section>
        <p14:section name="model" id="{05ADFA34-6FFF-4D07-9ADC-BDFD09FBB6C3}">
          <p14:sldIdLst>
            <p14:sldId id="281"/>
            <p14:sldId id="282"/>
          </p14:sldIdLst>
        </p14:section>
        <p14:section name="results" id="{C3210919-7B1E-495C-A818-2B5E63D8917C}">
          <p14:sldIdLst>
            <p14:sldId id="283"/>
            <p14:sldId id="290"/>
            <p14:sldId id="289"/>
          </p14:sldIdLst>
        </p14:section>
        <p14:section name="conclusion" id="{8EADF3C4-AFB1-4656-9323-4B3201667D01}">
          <p14:sldIdLst>
            <p14:sldId id="291"/>
          </p14:sldIdLst>
        </p14:section>
        <p14:section name="future work" id="{5CD60723-B926-49EF-B0C8-264636DD893D}">
          <p14:sldIdLst>
            <p14:sldId id="285"/>
            <p14:sldId id="294"/>
          </p14:sldIdLst>
        </p14:section>
        <p14:section name="reference" id="{ED0626FE-BC49-4F73-9041-AAAED14AE69E}">
          <p14:sldIdLst>
            <p14:sldId id="286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E2F4"/>
    <a:srgbClr val="F1F5FB"/>
    <a:srgbClr val="D4E1F4"/>
    <a:srgbClr val="DDE7F6"/>
    <a:srgbClr val="E8EFF9"/>
    <a:srgbClr val="FFFFFF"/>
    <a:srgbClr val="D3E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77" autoAdjust="0"/>
    <p:restoredTop sz="78266" autoAdjust="0"/>
  </p:normalViewPr>
  <p:slideViewPr>
    <p:cSldViewPr snapToGrid="0">
      <p:cViewPr varScale="1">
        <p:scale>
          <a:sx n="70" d="100"/>
          <a:sy n="70" d="100"/>
        </p:scale>
        <p:origin x="9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117DF-2CC1-4741-8B1E-60EFC39F1F44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53902-8373-4FB1-B856-29F154FB8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97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240A0-762C-4A83-8768-8FD1479AE89D}" type="slidenum">
              <a:rPr lang="en-UG" smtClean="0"/>
              <a:t>1</a:t>
            </a:fld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2942006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3902-8373-4FB1-B856-29F154FB84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7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3902-8373-4FB1-B856-29F154FB84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55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3902-8373-4FB1-B856-29F154FB84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42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3902-8373-4FB1-B856-29F154FB84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27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3902-8373-4FB1-B856-29F154FB84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73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3902-8373-4FB1-B856-29F154FB84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6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3902-8373-4FB1-B856-29F154FB84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37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3902-8373-4FB1-B856-29F154FB84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9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3902-8373-4FB1-B856-29F154FB841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03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3902-8373-4FB1-B856-29F154FB84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88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3902-8373-4FB1-B856-29F154FB84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6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3902-8373-4FB1-B856-29F154FB84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9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3902-8373-4FB1-B856-29F154FB84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64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3902-8373-4FB1-B856-29F154FB84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57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3902-8373-4FB1-B856-29F154FB84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97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53902-8373-4FB1-B856-29F154FB84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7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A714B-223B-4B44-BF5E-2134D793B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522E2-3A42-48CC-B886-99DA647BE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053BA-64E3-4772-9F38-1F50D1EA4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8538D-1140-471B-AAC4-37FB4FD8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D3BE7-0FAF-49A4-A1F5-EF6C4E33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4037-B205-4539-A59D-D25446F4FB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F6ACE7-37F3-4ADF-9AA5-9423856F0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48" y="335039"/>
            <a:ext cx="1676400" cy="32901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62F3D-0B83-4143-AD7A-D142FAF4972A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508000" y="837970"/>
            <a:ext cx="11176000" cy="1587"/>
          </a:xfrm>
          <a:prstGeom prst="line">
            <a:avLst/>
          </a:prstGeom>
          <a:noFill/>
          <a:ln w="19050">
            <a:solidFill>
              <a:srgbClr val="182B49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710739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7E452-B7A7-42DE-B3E6-55BD1DF2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D0884-AB62-4D8F-A4EC-3E1623C52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86130-9F8E-470A-8A49-DFFF8C171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FE70C-C393-4443-A276-ABF7CEE7D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D2AA8-7ADA-4CC5-9C79-65F2B7C8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4037-B205-4539-A59D-D25446F4F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51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82F04-BB45-4C0D-8135-22917E82D9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3DC67-F7AE-4C9B-9BAE-E39F79438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59DD3-7139-4860-9DF2-479811382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B7728-1418-4437-90D1-CF7C660B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29D36-A406-485E-B905-F4A6BA5C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4037-B205-4539-A59D-D25446F4F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90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0EAA6B-466E-5744-86A4-AA539A8A3E6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7"/>
          <p:cNvCxnSpPr>
            <a:cxnSpLocks noChangeShapeType="1"/>
          </p:cNvCxnSpPr>
          <p:nvPr userDrawn="1"/>
        </p:nvCxnSpPr>
        <p:spPr bwMode="auto">
          <a:xfrm>
            <a:off x="508000" y="840448"/>
            <a:ext cx="11176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CD834A1-4792-400D-9532-B813A0E3E52D}"/>
              </a:ext>
            </a:extLst>
          </p:cNvPr>
          <p:cNvSpPr/>
          <p:nvPr userDrawn="1"/>
        </p:nvSpPr>
        <p:spPr>
          <a:xfrm>
            <a:off x="10515600" y="0"/>
            <a:ext cx="1676400" cy="791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F1EF9D-46CE-43CD-9CEE-56380982C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48" y="335039"/>
            <a:ext cx="1676400" cy="329014"/>
          </a:xfrm>
          <a:prstGeom prst="rect">
            <a:avLst/>
          </a:prstGeom>
        </p:spPr>
      </p:pic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A156523B-C88B-4C21-A5ED-93E9481E08D9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508000" y="837970"/>
            <a:ext cx="11176000" cy="1587"/>
          </a:xfrm>
          <a:prstGeom prst="line">
            <a:avLst/>
          </a:prstGeom>
          <a:noFill/>
          <a:ln w="19050">
            <a:solidFill>
              <a:srgbClr val="182B49"/>
            </a:solidFill>
            <a:round/>
            <a:headEnd/>
            <a:tailEnd/>
          </a:ln>
        </p:spPr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0A5E09-C2D6-47EC-9B8A-B5ED11DB4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363"/>
            <a:ext cx="10515600" cy="4969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242327B2-BA2A-4108-BB09-E8542D53E65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408545" y="136525"/>
            <a:ext cx="9374909" cy="61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ClrTx/>
              <a:defRPr/>
            </a:pPr>
            <a:endParaRPr lang="en-US" sz="2800" b="1" kern="1200" dirty="0">
              <a:solidFill>
                <a:schemeClr val="tx1"/>
              </a:solidFill>
              <a:latin typeface="Calibri" pitchFamily="34" charset="0"/>
              <a:ea typeface="+mj-ea"/>
              <a:cs typeface="Tahoma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5CB4C69-C80F-418D-B3A2-22FE936B226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104007" y="258933"/>
            <a:ext cx="7907141" cy="48231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9361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F6F90-5D72-43FF-BFE9-EA289B4B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E39E1-FCB0-4C4A-8D73-C8BE865DC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F5455-9D55-4259-80FB-5B5C7AC9C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C88B7-09EC-4942-B8BA-6EC9E3994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F8126-64AA-4410-9387-EBA2BF50A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4037-B205-4539-A59D-D25446F4F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76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AD2E0-8415-4A02-B1A9-20C6AF0C4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BAD63-128F-46A4-A360-9C92B6869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9AC63-0332-4423-A60F-2A0E82EF6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3BB58-57F0-42AB-94D8-DD2DE82D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E22B0-B58B-44D1-BA5C-2DF4CF38A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4037-B205-4539-A59D-D25446F4F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8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FFC7-1F44-49BD-8F21-4A5EB0BE8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55889-8675-4B7D-980F-63397C269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F9670-909D-40C9-BF70-9AA4F94D9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DBF4E-F042-4798-B62C-1A0583600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33000D-14D0-49EC-B424-CA5359E80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4A9E3-91C8-4E16-9976-E325D6C42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4037-B205-4539-A59D-D25446F4F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6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6B1B-3A78-436E-B306-93EC34DB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8982B-31FD-4DD3-AF0A-5887140CD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F7052-CBCB-4EE8-8EF3-8D284B10B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10E2AB-2C7F-46BB-904A-F6FA93230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9EE521-F72E-49DC-9FEB-739E79BC35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900A8E-EE64-48F2-8316-D0067C64D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86DFA3-00F0-49C9-9F01-200C4E80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94F677-933E-4686-A8DC-A195E542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4037-B205-4539-A59D-D25446F4F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19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249B-B9C2-407C-8199-EDBF14A69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5BD87-46F1-451A-9409-8EDCD2C22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2FE745-E39F-4412-B054-00194ECB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C21547-3F08-4464-A6D5-BF20B0CA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4037-B205-4539-A59D-D25446F4F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4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5C1E0E-681C-473E-B888-14E3BA3FE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49449-1670-45D6-8C4E-2D592503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19494-B830-4266-8EDC-471929CF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4037-B205-4539-A59D-D25446F4F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04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A7D-A6EA-40DA-8001-DFF715DA4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9550B-B18B-44B2-B49F-FE8FE667A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82C5E-062E-476E-8720-66A4C11C7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3BD87-47CF-47DF-930F-9E40552A3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D9EEE5-8FC8-49E7-B28A-6DF553792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292F2-D8E7-482F-B129-BE530AF24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4037-B205-4539-A59D-D25446F4F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506B-A767-4336-B10E-0F5C026E9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BA242E-469E-4CAB-8805-038694200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B3676-C501-423A-9AA1-6541970FA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FE294-2ED8-4C3D-BD79-DBD99204A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87A10-CCDC-4C27-92B8-861A410E8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5D1E1-0355-484E-A5D3-15C4CB00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4037-B205-4539-A59D-D25446F4F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03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3C4B8-AFFB-413C-A761-FC65CEF7D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4F67E-47E9-45E8-A664-6BD844E55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D2E29-D688-4E20-BA53-183CED3171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5FBFB-6FD7-4D89-BA95-3F0DC5C16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4572F-3750-4C70-BBF8-7F30E278A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84037-B205-4539-A59D-D25446F4F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51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1DEB44-8A4B-47E8-B791-AC06FDA3F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909" y="1319753"/>
            <a:ext cx="9547478" cy="219021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latin typeface="Calibri" pitchFamily="34" charset="0"/>
                <a:cs typeface="Tahoma" pitchFamily="34" charset="0"/>
              </a:rPr>
              <a:t>Inverse Design of a Tunable Silicon Photonic Device using Machine Learning </a:t>
            </a:r>
            <a:br>
              <a:rPr lang="en-US" sz="4000" b="1" dirty="0">
                <a:latin typeface="Calibri" pitchFamily="34" charset="0"/>
                <a:cs typeface="Tahoma" pitchFamily="34" charset="0"/>
              </a:rPr>
            </a:br>
            <a:endParaRPr lang="en-UG" sz="4000" b="1" dirty="0">
              <a:latin typeface="Calibri" pitchFamily="34" charset="0"/>
              <a:cs typeface="Tahoma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4B1229-DFD3-4CCC-B284-3CE27FC80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5942"/>
            <a:ext cx="9144000" cy="2036190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r>
              <a:rPr lang="en-US" sz="1800" dirty="0"/>
              <a:t>ECE228 project by group #14</a:t>
            </a:r>
          </a:p>
          <a:p>
            <a:endParaRPr lang="en-US" sz="1800" dirty="0"/>
          </a:p>
          <a:p>
            <a:r>
              <a:rPr lang="en-US" sz="1800" dirty="0"/>
              <a:t>Li-Yuan Chiang, Ya-Chien Chang, and </a:t>
            </a:r>
            <a:r>
              <a:rPr lang="en-US" altLang="zh-TW" sz="1800" dirty="0"/>
              <a:t>Wei-Ru Lin</a:t>
            </a:r>
            <a:endParaRPr lang="en-US" sz="1800" dirty="0"/>
          </a:p>
          <a:p>
            <a:endParaRPr lang="en-UG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D58597-EDC7-409D-B445-92CB8AD95DFE}"/>
              </a:ext>
            </a:extLst>
          </p:cNvPr>
          <p:cNvSpPr/>
          <p:nvPr/>
        </p:nvSpPr>
        <p:spPr>
          <a:xfrm>
            <a:off x="575337" y="6413698"/>
            <a:ext cx="7745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tint val="75000"/>
                  </a:schemeClr>
                </a:solidFill>
              </a:rPr>
              <a:t>6/3/20</a:t>
            </a:r>
            <a:r>
              <a:rPr lang="en-US" altLang="zh-TW" sz="1200" dirty="0">
                <a:solidFill>
                  <a:schemeClr val="tx1">
                    <a:tint val="75000"/>
                  </a:schemeClr>
                </a:solidFill>
              </a:rPr>
              <a:t>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2C215-C8F3-4ED9-9A8D-DB74FABE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DE77-9B2F-4619-8A5A-9AFE35901DAB}" type="slidenum">
              <a:rPr lang="en-UG" smtClean="0">
                <a:solidFill>
                  <a:schemeClr val="tx1"/>
                </a:solidFill>
              </a:rPr>
              <a:t>1</a:t>
            </a:fld>
            <a:endParaRPr lang="en-U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32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90F295C-5AB3-4481-85BD-C21108E86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5" t="31256" r="47957" b="44359"/>
          <a:stretch/>
        </p:blipFill>
        <p:spPr>
          <a:xfrm>
            <a:off x="3173464" y="1207364"/>
            <a:ext cx="6183896" cy="18456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6B0BE5D-6076-4501-8E02-77E27AB09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72" t="55574" r="66672" b="41768"/>
          <a:stretch/>
        </p:blipFill>
        <p:spPr>
          <a:xfrm>
            <a:off x="6306052" y="2961463"/>
            <a:ext cx="895585" cy="201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1B77D5-2ED4-46A5-875B-E049E8FC6D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61" t="46595" r="61048" b="9796"/>
          <a:stretch/>
        </p:blipFill>
        <p:spPr>
          <a:xfrm>
            <a:off x="3158416" y="3849714"/>
            <a:ext cx="2422194" cy="264186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773C7B-8A5C-4DD0-BA11-F3B848692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07364"/>
            <a:ext cx="2506884" cy="795056"/>
          </a:xfrm>
        </p:spPr>
        <p:txBody>
          <a:bodyPr>
            <a:normAutofit/>
          </a:bodyPr>
          <a:lstStyle/>
          <a:p>
            <a:r>
              <a:rPr lang="en-US" sz="2400" dirty="0"/>
              <a:t>Learning curve  of training loss: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297AF-E790-4379-857B-8760216758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>
                <a:latin typeface="Calibri" pitchFamily="34" charset="0"/>
                <a:cs typeface="Tahoma" pitchFamily="34" charset="0"/>
              </a:rPr>
              <a:t>Model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19218-A447-41B6-9EE4-B3808150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AA6B-466E-5744-86A4-AA539A8A3E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32806-D108-4CC3-B7A2-EF91870C2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89" t="46460" r="61123" b="9930"/>
          <a:stretch/>
        </p:blipFill>
        <p:spPr>
          <a:xfrm>
            <a:off x="72448" y="3859031"/>
            <a:ext cx="2778191" cy="2632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4A73E-EDD8-44AC-8B25-27700568BB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41" t="47169" r="60968" b="9930"/>
          <a:stretch/>
        </p:blipFill>
        <p:spPr>
          <a:xfrm>
            <a:off x="5831922" y="3892602"/>
            <a:ext cx="2422195" cy="2598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1BE922-CC5E-40E1-BAE0-D42F8DCA5D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35" t="46317" r="51477" b="10074"/>
          <a:stretch/>
        </p:blipFill>
        <p:spPr>
          <a:xfrm>
            <a:off x="8455746" y="3848876"/>
            <a:ext cx="3489328" cy="264270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8A272A-3DFA-4FF7-B5C7-F12D5BADEECE}"/>
              </a:ext>
            </a:extLst>
          </p:cNvPr>
          <p:cNvCxnSpPr>
            <a:cxnSpLocks/>
          </p:cNvCxnSpPr>
          <p:nvPr/>
        </p:nvCxnSpPr>
        <p:spPr>
          <a:xfrm>
            <a:off x="606077" y="3745292"/>
            <a:ext cx="102046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D725CC76-0542-46DD-B811-543F9B0983F4}"/>
              </a:ext>
            </a:extLst>
          </p:cNvPr>
          <p:cNvSpPr txBox="1">
            <a:spLocks/>
          </p:cNvSpPr>
          <p:nvPr/>
        </p:nvSpPr>
        <p:spPr>
          <a:xfrm>
            <a:off x="8533288" y="3390717"/>
            <a:ext cx="1954104" cy="406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Optimization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F55B2A55-D726-42E5-B02D-9FB004720A4F}"/>
              </a:ext>
            </a:extLst>
          </p:cNvPr>
          <p:cNvSpPr txBox="1">
            <a:spLocks/>
          </p:cNvSpPr>
          <p:nvPr/>
        </p:nvSpPr>
        <p:spPr>
          <a:xfrm>
            <a:off x="1144713" y="3855904"/>
            <a:ext cx="1135279" cy="406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stage#1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C137590A-2FBF-44FF-8468-095E76EACBF8}"/>
              </a:ext>
            </a:extLst>
          </p:cNvPr>
          <p:cNvSpPr txBox="1">
            <a:spLocks/>
          </p:cNvSpPr>
          <p:nvPr/>
        </p:nvSpPr>
        <p:spPr>
          <a:xfrm>
            <a:off x="3838525" y="3855903"/>
            <a:ext cx="1135279" cy="406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stage#2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52D6668-1958-4324-88B6-61229042F028}"/>
              </a:ext>
            </a:extLst>
          </p:cNvPr>
          <p:cNvSpPr txBox="1">
            <a:spLocks/>
          </p:cNvSpPr>
          <p:nvPr/>
        </p:nvSpPr>
        <p:spPr>
          <a:xfrm>
            <a:off x="6487435" y="3855903"/>
            <a:ext cx="1135279" cy="406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stage#3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8A30F9DC-88F5-4E81-A196-91CD0E6FDFA8}"/>
              </a:ext>
            </a:extLst>
          </p:cNvPr>
          <p:cNvSpPr txBox="1">
            <a:spLocks/>
          </p:cNvSpPr>
          <p:nvPr/>
        </p:nvSpPr>
        <p:spPr>
          <a:xfrm>
            <a:off x="9181247" y="3855902"/>
            <a:ext cx="1135279" cy="406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stage#4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59406B7-A25E-473F-8388-81AA2E0FF9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62" t="28227" r="59828" b="69369"/>
          <a:stretch/>
        </p:blipFill>
        <p:spPr>
          <a:xfrm>
            <a:off x="9308516" y="2494877"/>
            <a:ext cx="2357753" cy="16175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FFCE90-9FF0-4E35-BF84-3FBE4530BAC6}"/>
              </a:ext>
            </a:extLst>
          </p:cNvPr>
          <p:cNvCxnSpPr>
            <a:cxnSpLocks/>
          </p:cNvCxnSpPr>
          <p:nvPr/>
        </p:nvCxnSpPr>
        <p:spPr>
          <a:xfrm flipV="1">
            <a:off x="2976880" y="3515401"/>
            <a:ext cx="0" cy="3023511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92703F8-77CB-4DDD-BEDC-B87DCE25AA53}"/>
              </a:ext>
            </a:extLst>
          </p:cNvPr>
          <p:cNvCxnSpPr>
            <a:cxnSpLocks/>
          </p:cNvCxnSpPr>
          <p:nvPr/>
        </p:nvCxnSpPr>
        <p:spPr>
          <a:xfrm flipV="1">
            <a:off x="5708415" y="3562069"/>
            <a:ext cx="0" cy="3023511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CE33EB6-F1A2-40B1-AA03-9576030FF4E9}"/>
              </a:ext>
            </a:extLst>
          </p:cNvPr>
          <p:cNvCxnSpPr>
            <a:cxnSpLocks/>
          </p:cNvCxnSpPr>
          <p:nvPr/>
        </p:nvCxnSpPr>
        <p:spPr>
          <a:xfrm flipV="1">
            <a:off x="8339855" y="3572229"/>
            <a:ext cx="0" cy="3023511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2BB7439-1685-4D2F-B1CB-0FF8C2062C1E}"/>
              </a:ext>
            </a:extLst>
          </p:cNvPr>
          <p:cNvCxnSpPr>
            <a:cxnSpLocks/>
          </p:cNvCxnSpPr>
          <p:nvPr/>
        </p:nvCxnSpPr>
        <p:spPr>
          <a:xfrm flipH="1" flipV="1">
            <a:off x="7964513" y="2721223"/>
            <a:ext cx="375342" cy="840846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540494-FBA0-4573-829D-A4A66DE0D0B1}"/>
              </a:ext>
            </a:extLst>
          </p:cNvPr>
          <p:cNvCxnSpPr>
            <a:cxnSpLocks/>
          </p:cNvCxnSpPr>
          <p:nvPr/>
        </p:nvCxnSpPr>
        <p:spPr>
          <a:xfrm flipV="1">
            <a:off x="5708415" y="2721223"/>
            <a:ext cx="895585" cy="824860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7596B-DB2D-4D2E-8B2C-222286746515}"/>
              </a:ext>
            </a:extLst>
          </p:cNvPr>
          <p:cNvCxnSpPr>
            <a:cxnSpLocks/>
          </p:cNvCxnSpPr>
          <p:nvPr/>
        </p:nvCxnSpPr>
        <p:spPr>
          <a:xfrm flipV="1">
            <a:off x="2976880" y="2700278"/>
            <a:ext cx="2254524" cy="815123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6C0B1E27-0A00-43E8-8401-467A0F90E4CD}"/>
              </a:ext>
            </a:extLst>
          </p:cNvPr>
          <p:cNvSpPr txBox="1">
            <a:spLocks/>
          </p:cNvSpPr>
          <p:nvPr/>
        </p:nvSpPr>
        <p:spPr>
          <a:xfrm>
            <a:off x="9421106" y="1182512"/>
            <a:ext cx="2779296" cy="7950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(Sigmoid function applied for each neuron at the beginning of each stage)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93B44FF-3B11-4BC9-AF80-7E399BA1D4EF}"/>
              </a:ext>
            </a:extLst>
          </p:cNvPr>
          <p:cNvSpPr txBox="1">
            <a:spLocks/>
          </p:cNvSpPr>
          <p:nvPr/>
        </p:nvSpPr>
        <p:spPr>
          <a:xfrm>
            <a:off x="11287765" y="3307590"/>
            <a:ext cx="869100" cy="5292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material index</a:t>
            </a:r>
          </a:p>
        </p:txBody>
      </p:sp>
    </p:spTree>
    <p:extLst>
      <p:ext uri="{BB962C8B-B14F-4D97-AF65-F5344CB8AC3E}">
        <p14:creationId xmlns:p14="http://schemas.microsoft.com/office/powerpoint/2010/main" val="117344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297AF-E790-4379-857B-8760216758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>
                <a:latin typeface="Calibri" pitchFamily="34" charset="0"/>
                <a:cs typeface="Tahoma" pitchFamily="34" charset="0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19218-A447-41B6-9EE4-B3808150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AA6B-466E-5744-86A4-AA539A8A3E6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536A3-B544-4E0D-A4D0-5445746C6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3" t="45037" r="48167" b="23383"/>
          <a:stretch/>
        </p:blipFill>
        <p:spPr>
          <a:xfrm>
            <a:off x="6509410" y="1233682"/>
            <a:ext cx="5347216" cy="20649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DF78C-B9DE-4F43-9CCC-7BB2B2414352}"/>
              </a:ext>
            </a:extLst>
          </p:cNvPr>
          <p:cNvSpPr/>
          <p:nvPr/>
        </p:nvSpPr>
        <p:spPr>
          <a:xfrm>
            <a:off x="8610600" y="851022"/>
            <a:ext cx="14986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training loss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CA1281-B652-4AC2-831C-1EB655E27E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10" t="25915" r="2405" b="43124"/>
          <a:stretch/>
        </p:blipFill>
        <p:spPr>
          <a:xfrm>
            <a:off x="335374" y="1233682"/>
            <a:ext cx="5347217" cy="20564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307429-E9BC-4BB8-AD9B-B4FD34A66B8C}"/>
              </a:ext>
            </a:extLst>
          </p:cNvPr>
          <p:cNvSpPr/>
          <p:nvPr/>
        </p:nvSpPr>
        <p:spPr>
          <a:xfrm>
            <a:off x="2338381" y="851022"/>
            <a:ext cx="12999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training </a:t>
            </a:r>
            <a:r>
              <a:rPr lang="en-US" altLang="zh-TW" sz="2000" i="1" dirty="0"/>
              <a:t>T</a:t>
            </a:r>
            <a:r>
              <a:rPr lang="en-US" altLang="zh-TW" sz="2000" i="1" baseline="-25000" dirty="0"/>
              <a:t>1</a:t>
            </a:r>
            <a:endParaRPr lang="en-US" sz="2000" i="1" baseline="-25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4E0375-ADBE-4D7D-9240-55790CE1C730}"/>
              </a:ext>
            </a:extLst>
          </p:cNvPr>
          <p:cNvCxnSpPr/>
          <p:nvPr/>
        </p:nvCxnSpPr>
        <p:spPr>
          <a:xfrm>
            <a:off x="162560" y="3336399"/>
            <a:ext cx="11828495" cy="295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EE1A56-C4CC-4997-B6A4-8ED1D1F7DD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43438" r="62580" b="28182"/>
          <a:stretch/>
        </p:blipFill>
        <p:spPr>
          <a:xfrm>
            <a:off x="8140768" y="3900686"/>
            <a:ext cx="2419862" cy="2360061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29A74F-B24D-45D6-B30C-0DE8502BEA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6" t="43426" r="62665" b="28193"/>
          <a:stretch/>
        </p:blipFill>
        <p:spPr>
          <a:xfrm>
            <a:off x="4809101" y="3900686"/>
            <a:ext cx="2419862" cy="23600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D79250-9902-4C51-A24F-4A67E253CF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945" t="46222" r="60918" b="14937"/>
          <a:stretch/>
        </p:blipFill>
        <p:spPr>
          <a:xfrm>
            <a:off x="1352118" y="3874154"/>
            <a:ext cx="2418183" cy="23865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D55B497-8B6E-4C05-B828-0D15DB1B536B}"/>
              </a:ext>
            </a:extLst>
          </p:cNvPr>
          <p:cNvSpPr/>
          <p:nvPr/>
        </p:nvSpPr>
        <p:spPr>
          <a:xfrm>
            <a:off x="1676800" y="3453722"/>
            <a:ext cx="1608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trained pattern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0C768D-40E1-4C6E-9079-76825968B318}"/>
              </a:ext>
            </a:extLst>
          </p:cNvPr>
          <p:cNvSpPr/>
          <p:nvPr/>
        </p:nvSpPr>
        <p:spPr>
          <a:xfrm>
            <a:off x="4809101" y="3453722"/>
            <a:ext cx="2754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testing result (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i="1" dirty="0" err="1"/>
              <a:t>n</a:t>
            </a:r>
            <a:r>
              <a:rPr lang="en-US" i="1" baseline="-25000" dirty="0" err="1"/>
              <a:t>Si</a:t>
            </a:r>
            <a:r>
              <a:rPr lang="en-US" dirty="0"/>
              <a:t> = 0)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B717B6-4A26-4FE3-9A0D-0C3A6BA7B762}"/>
              </a:ext>
            </a:extLst>
          </p:cNvPr>
          <p:cNvSpPr/>
          <p:nvPr/>
        </p:nvSpPr>
        <p:spPr>
          <a:xfrm>
            <a:off x="8140768" y="3453722"/>
            <a:ext cx="2754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testing result (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i="1" dirty="0" err="1"/>
              <a:t>n</a:t>
            </a:r>
            <a:r>
              <a:rPr lang="en-US" i="1" baseline="-25000" dirty="0" err="1"/>
              <a:t>Si</a:t>
            </a:r>
            <a:r>
              <a:rPr lang="en-US" dirty="0"/>
              <a:t> = 0.1)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D3F361-2579-483A-8ED7-4CFABA10F01C}"/>
              </a:ext>
            </a:extLst>
          </p:cNvPr>
          <p:cNvSpPr/>
          <p:nvPr/>
        </p:nvSpPr>
        <p:spPr>
          <a:xfrm>
            <a:off x="5023022" y="6280493"/>
            <a:ext cx="1813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testing </a:t>
            </a:r>
            <a:r>
              <a:rPr lang="en-US" altLang="zh-TW" i="1" dirty="0"/>
              <a:t>T</a:t>
            </a:r>
            <a:r>
              <a:rPr lang="en-US" altLang="zh-TW" i="1" baseline="-25000" dirty="0"/>
              <a:t>1</a:t>
            </a:r>
            <a:r>
              <a:rPr lang="en-US" dirty="0"/>
              <a:t> = 0.899</a:t>
            </a:r>
            <a:endParaRPr lang="en-US" i="1" baseline="-25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DB199E-9E78-49FB-AC05-4CD0DCEA1EE5}"/>
              </a:ext>
            </a:extLst>
          </p:cNvPr>
          <p:cNvSpPr/>
          <p:nvPr/>
        </p:nvSpPr>
        <p:spPr>
          <a:xfrm>
            <a:off x="8354689" y="6259391"/>
            <a:ext cx="1813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testing </a:t>
            </a:r>
            <a:r>
              <a:rPr lang="en-US" altLang="zh-TW" i="1" dirty="0"/>
              <a:t>T</a:t>
            </a:r>
            <a:r>
              <a:rPr lang="en-US" altLang="zh-TW" i="1" baseline="-25000" dirty="0"/>
              <a:t>2</a:t>
            </a:r>
            <a:r>
              <a:rPr lang="en-US" dirty="0"/>
              <a:t> = 0.894</a:t>
            </a:r>
            <a:endParaRPr lang="en-US" i="1" baseline="-25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49E75F-E09C-40D3-B7EF-FFDDACC1B5FF}"/>
              </a:ext>
            </a:extLst>
          </p:cNvPr>
          <p:cNvSpPr/>
          <p:nvPr/>
        </p:nvSpPr>
        <p:spPr>
          <a:xfrm>
            <a:off x="3190009" y="1234982"/>
            <a:ext cx="1132609" cy="203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5584D-B2D9-4947-BC55-F6B20FEE1BCB}"/>
              </a:ext>
            </a:extLst>
          </p:cNvPr>
          <p:cNvSpPr/>
          <p:nvPr/>
        </p:nvSpPr>
        <p:spPr>
          <a:xfrm>
            <a:off x="3117320" y="1150017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0.948</a:t>
            </a:r>
          </a:p>
        </p:txBody>
      </p:sp>
    </p:spTree>
    <p:extLst>
      <p:ext uri="{BB962C8B-B14F-4D97-AF65-F5344CB8AC3E}">
        <p14:creationId xmlns:p14="http://schemas.microsoft.com/office/powerpoint/2010/main" val="896418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297AF-E790-4379-857B-8760216758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>
                <a:latin typeface="Calibri" pitchFamily="34" charset="0"/>
                <a:cs typeface="Tahoma" pitchFamily="34" charset="0"/>
              </a:rPr>
              <a:t>Results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19218-A447-41B6-9EE4-B3808150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AA6B-466E-5744-86A4-AA539A8A3E6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7BCEC-6BAB-41B1-989A-66A292939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5" t="46222" r="60918" b="14937"/>
          <a:stretch/>
        </p:blipFill>
        <p:spPr>
          <a:xfrm>
            <a:off x="1214587" y="2475667"/>
            <a:ext cx="3769163" cy="371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62A0F9-E1DC-4F17-BCE6-68A972CEE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51" t="24853" r="37250" b="29708"/>
          <a:stretch/>
        </p:blipFill>
        <p:spPr>
          <a:xfrm>
            <a:off x="6912405" y="2475667"/>
            <a:ext cx="3769161" cy="371992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7AF2D33-62C3-4610-B859-12C5CDA8418A}"/>
              </a:ext>
            </a:extLst>
          </p:cNvPr>
          <p:cNvSpPr/>
          <p:nvPr/>
        </p:nvSpPr>
        <p:spPr>
          <a:xfrm>
            <a:off x="5547310" y="4089715"/>
            <a:ext cx="801535" cy="4029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FE5D0DB8-F02B-4BA1-BD81-ABE25BDEC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07364"/>
            <a:ext cx="10515599" cy="1421536"/>
          </a:xfrm>
        </p:spPr>
        <p:txBody>
          <a:bodyPr>
            <a:normAutofit/>
          </a:bodyPr>
          <a:lstStyle/>
          <a:p>
            <a:r>
              <a:rPr lang="en-US" sz="2400" dirty="0"/>
              <a:t>Intermediate values (blurred regions) are not allowed in real cases</a:t>
            </a:r>
          </a:p>
          <a:p>
            <a:r>
              <a:rPr lang="en-US" sz="2400" dirty="0"/>
              <a:t>The trained pattern is forced to become binary values for the final design 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5CA1BC3-B8B1-4FD8-931B-628FF742AC6C}"/>
              </a:ext>
            </a:extLst>
          </p:cNvPr>
          <p:cNvSpPr txBox="1">
            <a:spLocks/>
          </p:cNvSpPr>
          <p:nvPr/>
        </p:nvSpPr>
        <p:spPr>
          <a:xfrm>
            <a:off x="6912405" y="2506235"/>
            <a:ext cx="776868" cy="406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SiO</a:t>
            </a:r>
            <a:r>
              <a:rPr lang="en-US" sz="18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845050A8-0213-4C7D-9A57-4D5FF43E379F}"/>
              </a:ext>
            </a:extLst>
          </p:cNvPr>
          <p:cNvSpPr txBox="1">
            <a:spLocks/>
          </p:cNvSpPr>
          <p:nvPr/>
        </p:nvSpPr>
        <p:spPr>
          <a:xfrm>
            <a:off x="8512388" y="3344435"/>
            <a:ext cx="569194" cy="406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Si</a:t>
            </a:r>
            <a:endParaRPr lang="en-US" sz="18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87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23A02F-EE92-4C05-8B6B-F61868FBC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54" t="21212" r="55559" b="49783"/>
          <a:stretch/>
        </p:blipFill>
        <p:spPr>
          <a:xfrm>
            <a:off x="4419600" y="1679261"/>
            <a:ext cx="3046249" cy="26454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297AF-E790-4379-857B-8760216758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>
                <a:latin typeface="Calibri" pitchFamily="34" charset="0"/>
                <a:cs typeface="Tahoma" pitchFamily="34" charset="0"/>
              </a:rPr>
              <a:t>Results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19218-A447-41B6-9EE4-B3808150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AA6B-466E-5744-86A4-AA539A8A3E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79DA41-370E-497A-A587-06A6696479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26" t="24848" r="36375" b="29556"/>
          <a:stretch/>
        </p:blipFill>
        <p:spPr>
          <a:xfrm>
            <a:off x="1342868" y="4448462"/>
            <a:ext cx="2290569" cy="2273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B6AF42-1B8A-446C-9EE2-494838B340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3" t="3260" r="1568" b="2352"/>
          <a:stretch/>
        </p:blipFill>
        <p:spPr>
          <a:xfrm>
            <a:off x="1342869" y="1936948"/>
            <a:ext cx="2290568" cy="2407614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A92472AE-D0D6-4FE9-B751-8831B90AC073}"/>
              </a:ext>
            </a:extLst>
          </p:cNvPr>
          <p:cNvSpPr txBox="1">
            <a:spLocks/>
          </p:cNvSpPr>
          <p:nvPr/>
        </p:nvSpPr>
        <p:spPr>
          <a:xfrm>
            <a:off x="186138" y="2121575"/>
            <a:ext cx="1304124" cy="55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(top view)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D7C575C0-123C-468A-86D8-D422AA877931}"/>
              </a:ext>
            </a:extLst>
          </p:cNvPr>
          <p:cNvSpPr txBox="1">
            <a:spLocks/>
          </p:cNvSpPr>
          <p:nvPr/>
        </p:nvSpPr>
        <p:spPr>
          <a:xfrm>
            <a:off x="38745" y="4627575"/>
            <a:ext cx="1304123" cy="55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(tilted view)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21CBF7-8B9F-4CD0-B179-89D5BABDBA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398" t="32736" r="43372" b="57871"/>
          <a:stretch/>
        </p:blipFill>
        <p:spPr>
          <a:xfrm>
            <a:off x="4212254" y="4980431"/>
            <a:ext cx="207346" cy="890017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A2A2C4-6A23-4F29-829F-0CDE39E1F6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43438" r="62580" b="28182"/>
          <a:stretch/>
        </p:blipFill>
        <p:spPr>
          <a:xfrm>
            <a:off x="8557197" y="4361414"/>
            <a:ext cx="2419862" cy="2360061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B1A1AC-3A14-4D62-B38C-0B1C18841E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6" t="43426" r="62665" b="28193"/>
          <a:stretch/>
        </p:blipFill>
        <p:spPr>
          <a:xfrm>
            <a:off x="8557197" y="1821965"/>
            <a:ext cx="2419862" cy="23600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09135D-2538-4F57-A199-3BD816CC88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917" t="21481" r="55833" b="49403"/>
          <a:stretch/>
        </p:blipFill>
        <p:spPr>
          <a:xfrm>
            <a:off x="4419600" y="4178685"/>
            <a:ext cx="3004610" cy="26962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0AFBCF6-F1A1-4E56-87CD-88F7DBB73B98}"/>
              </a:ext>
            </a:extLst>
          </p:cNvPr>
          <p:cNvSpPr/>
          <p:nvPr/>
        </p:nvSpPr>
        <p:spPr>
          <a:xfrm>
            <a:off x="4709892" y="6138802"/>
            <a:ext cx="2083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validating </a:t>
            </a:r>
            <a:r>
              <a:rPr lang="en-US" altLang="zh-TW" i="1" dirty="0">
                <a:solidFill>
                  <a:schemeClr val="bg1"/>
                </a:solidFill>
              </a:rPr>
              <a:t>T</a:t>
            </a:r>
            <a:r>
              <a:rPr lang="en-US" altLang="zh-TW" i="1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= 0.8</a:t>
            </a:r>
            <a:r>
              <a:rPr lang="en-US" altLang="zh-TW" dirty="0">
                <a:solidFill>
                  <a:schemeClr val="bg1"/>
                </a:solidFill>
              </a:rPr>
              <a:t>42</a:t>
            </a:r>
            <a:endParaRPr lang="en-US" i="1" baseline="-250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47DDB-E41A-488B-9A8C-5867A5C2E627}"/>
              </a:ext>
            </a:extLst>
          </p:cNvPr>
          <p:cNvSpPr/>
          <p:nvPr/>
        </p:nvSpPr>
        <p:spPr>
          <a:xfrm>
            <a:off x="8771118" y="3728244"/>
            <a:ext cx="1813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testing </a:t>
            </a:r>
            <a:r>
              <a:rPr lang="en-US" altLang="zh-TW" i="1" dirty="0">
                <a:solidFill>
                  <a:schemeClr val="bg1"/>
                </a:solidFill>
              </a:rPr>
              <a:t>T</a:t>
            </a:r>
            <a:r>
              <a:rPr lang="en-US" altLang="zh-TW" i="1" baseline="-25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 = 0.899</a:t>
            </a:r>
            <a:endParaRPr lang="en-US" i="1" baseline="-250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394B80-7A53-475A-A811-580DB20C3F08}"/>
              </a:ext>
            </a:extLst>
          </p:cNvPr>
          <p:cNvSpPr/>
          <p:nvPr/>
        </p:nvSpPr>
        <p:spPr>
          <a:xfrm>
            <a:off x="8771118" y="6276530"/>
            <a:ext cx="1813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testing </a:t>
            </a:r>
            <a:r>
              <a:rPr lang="en-US" altLang="zh-TW" i="1" dirty="0">
                <a:solidFill>
                  <a:schemeClr val="bg1"/>
                </a:solidFill>
              </a:rPr>
              <a:t>T</a:t>
            </a:r>
            <a:r>
              <a:rPr lang="en-US" altLang="zh-TW" i="1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= 0.894</a:t>
            </a:r>
            <a:endParaRPr lang="en-US" i="1" baseline="-250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4878F2-4ADE-48CC-8A6D-90728FE26E1B}"/>
              </a:ext>
            </a:extLst>
          </p:cNvPr>
          <p:cNvCxnSpPr>
            <a:cxnSpLocks/>
          </p:cNvCxnSpPr>
          <p:nvPr/>
        </p:nvCxnSpPr>
        <p:spPr>
          <a:xfrm flipV="1">
            <a:off x="8168725" y="1848449"/>
            <a:ext cx="0" cy="48437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1BB81A95-9BB8-43A6-B87E-48D7CB6EF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364"/>
            <a:ext cx="10515600" cy="914212"/>
          </a:xfrm>
        </p:spPr>
        <p:txBody>
          <a:bodyPr>
            <a:normAutofit/>
          </a:bodyPr>
          <a:lstStyle/>
          <a:p>
            <a:r>
              <a:rPr lang="en-US" sz="2400" dirty="0"/>
              <a:t>Commercial software </a:t>
            </a:r>
            <a:r>
              <a:rPr lang="en-US" sz="2400" dirty="0" err="1"/>
              <a:t>Lumerical</a:t>
            </a:r>
            <a:r>
              <a:rPr lang="en-US" sz="2400" dirty="0"/>
              <a:t> is used for data validation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96A136-0913-4A9F-8FA4-72115C2D8E94}"/>
              </a:ext>
            </a:extLst>
          </p:cNvPr>
          <p:cNvSpPr/>
          <p:nvPr/>
        </p:nvSpPr>
        <p:spPr>
          <a:xfrm>
            <a:off x="4709892" y="3628828"/>
            <a:ext cx="2083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validating </a:t>
            </a:r>
            <a:r>
              <a:rPr lang="en-US" altLang="zh-TW" i="1" dirty="0">
                <a:solidFill>
                  <a:schemeClr val="bg1"/>
                </a:solidFill>
              </a:rPr>
              <a:t>T</a:t>
            </a:r>
            <a:r>
              <a:rPr lang="en-US" altLang="zh-TW" i="1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= 0.8</a:t>
            </a:r>
            <a:r>
              <a:rPr lang="en-US" altLang="zh-TW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0</a:t>
            </a:r>
            <a:endParaRPr lang="en-US" i="1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432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773C7B-8A5C-4DD0-BA11-F3B848692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291"/>
            <a:ext cx="10515600" cy="4680671"/>
          </a:xfrm>
        </p:spPr>
        <p:txBody>
          <a:bodyPr>
            <a:normAutofit/>
          </a:bodyPr>
          <a:lstStyle/>
          <a:p>
            <a:r>
              <a:rPr lang="en-US" sz="2400" dirty="0"/>
              <a:t>A key challenge in silicon photonics is to realize various kinds of devices with compact size and high performance </a:t>
            </a:r>
          </a:p>
          <a:p>
            <a:endParaRPr lang="en-US" sz="2400" dirty="0"/>
          </a:p>
          <a:p>
            <a:r>
              <a:rPr lang="en-US" sz="2400" dirty="0"/>
              <a:t>Inverse design methods have shown strong potentials for silicon photonic design</a:t>
            </a:r>
          </a:p>
          <a:p>
            <a:endParaRPr lang="en-US" sz="2400" dirty="0"/>
          </a:p>
          <a:p>
            <a:r>
              <a:rPr lang="en-US" sz="2400" dirty="0"/>
              <a:t>We demonstrated a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4μm*4μm silicon photonic </a:t>
            </a:r>
            <a:r>
              <a:rPr lang="en-US" sz="2400" dirty="0"/>
              <a:t>switch design with &lt; 1dB optical loss using deep learning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297AF-E790-4379-857B-8760216758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>
                <a:latin typeface="Calibri" pitchFamily="34" charset="0"/>
                <a:cs typeface="Tahoma" pitchFamily="34" charset="0"/>
              </a:rPr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19218-A447-41B6-9EE4-B3808150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AA6B-466E-5744-86A4-AA539A8A3E6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77AC904-4474-4C9E-A612-C4ADDF3FB307}"/>
              </a:ext>
            </a:extLst>
          </p:cNvPr>
          <p:cNvSpPr txBox="1">
            <a:spLocks/>
          </p:cNvSpPr>
          <p:nvPr/>
        </p:nvSpPr>
        <p:spPr>
          <a:xfrm>
            <a:off x="2104007" y="3510689"/>
            <a:ext cx="569194" cy="406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Si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086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297AF-E790-4379-857B-8760216758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TW" b="1" dirty="0">
                <a:latin typeface="Calibri" pitchFamily="34" charset="0"/>
                <a:cs typeface="Tahoma" pitchFamily="34" charset="0"/>
              </a:rPr>
              <a:t>Switch Array Applications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19218-A447-41B6-9EE4-B3808150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AA6B-466E-5744-86A4-AA539A8A3E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EF529-691F-48F1-9E9A-F308D62D6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17" t="22727" r="48519" b="41515"/>
          <a:stretch/>
        </p:blipFill>
        <p:spPr>
          <a:xfrm>
            <a:off x="4102752" y="1348826"/>
            <a:ext cx="1617328" cy="1613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EF2F48-60F7-4E88-AC17-092B85979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1" t="23788" r="58167" b="52576"/>
          <a:stretch/>
        </p:blipFill>
        <p:spPr>
          <a:xfrm>
            <a:off x="5844104" y="1341092"/>
            <a:ext cx="1879138" cy="1620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498615-1894-4CF9-9C8D-751F813319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83" t="23851" r="58262" b="52512"/>
          <a:stretch/>
        </p:blipFill>
        <p:spPr>
          <a:xfrm>
            <a:off x="5875595" y="3111273"/>
            <a:ext cx="1847647" cy="1620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3D2D1-1440-4690-8D74-AB4264B67A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33" t="16148" r="51254" b="57778"/>
          <a:stretch/>
        </p:blipFill>
        <p:spPr>
          <a:xfrm>
            <a:off x="4080795" y="3111273"/>
            <a:ext cx="1703455" cy="1620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12C13C-2C5E-4C71-BBEA-AF53FE8FF2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140" t="16444" r="51262" b="58539"/>
          <a:stretch/>
        </p:blipFill>
        <p:spPr>
          <a:xfrm>
            <a:off x="4102752" y="4970350"/>
            <a:ext cx="1681498" cy="1620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F75D3-FE9F-4E4D-8856-136A3C79A9B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500" t="23704" r="58087" b="52660"/>
          <a:stretch/>
        </p:blipFill>
        <p:spPr>
          <a:xfrm>
            <a:off x="5875595" y="4970349"/>
            <a:ext cx="1879138" cy="1620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993532-E235-4A46-8BC2-9D9792B142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667" t="17605" r="51179" b="58123"/>
          <a:stretch/>
        </p:blipFill>
        <p:spPr>
          <a:xfrm>
            <a:off x="8311415" y="1978746"/>
            <a:ext cx="1799277" cy="16209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C1A107-539A-4CE5-B6EE-7EDE864489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500" t="23704" r="58151" b="52660"/>
          <a:stretch/>
        </p:blipFill>
        <p:spPr>
          <a:xfrm>
            <a:off x="10190480" y="1978746"/>
            <a:ext cx="1871382" cy="1620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228C15-B6AA-4CD1-A0C9-84BE25CB506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3650" t="17605" r="51105" b="58759"/>
          <a:stretch/>
        </p:blipFill>
        <p:spPr>
          <a:xfrm>
            <a:off x="8262228" y="3910935"/>
            <a:ext cx="1858624" cy="16209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B2746-907F-4861-9F04-00DADF760D4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3920" t="26363" r="20667" b="50000"/>
          <a:stretch/>
        </p:blipFill>
        <p:spPr>
          <a:xfrm>
            <a:off x="10200640" y="3910936"/>
            <a:ext cx="1879138" cy="162098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FC065B-0D0F-40D3-B24F-D1CDCC553A6E}"/>
              </a:ext>
            </a:extLst>
          </p:cNvPr>
          <p:cNvCxnSpPr>
            <a:cxnSpLocks/>
          </p:cNvCxnSpPr>
          <p:nvPr/>
        </p:nvCxnSpPr>
        <p:spPr>
          <a:xfrm flipV="1">
            <a:off x="3657685" y="1207364"/>
            <a:ext cx="0" cy="55141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37F0A160-2377-423B-A422-633049565C90}"/>
              </a:ext>
            </a:extLst>
          </p:cNvPr>
          <p:cNvSpPr txBox="1">
            <a:spLocks/>
          </p:cNvSpPr>
          <p:nvPr/>
        </p:nvSpPr>
        <p:spPr>
          <a:xfrm>
            <a:off x="8549640" y="5843123"/>
            <a:ext cx="3342105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Compact on-chip light routing!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34952A-4297-446E-8565-25EEFEEFB59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7248" t="24206" r="17557" b="52270"/>
          <a:stretch/>
        </p:blipFill>
        <p:spPr>
          <a:xfrm>
            <a:off x="1952674" y="5022935"/>
            <a:ext cx="1483028" cy="12913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969C4D-189F-4B7D-AD09-AB2C1A7AF4B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3651" t="19668" r="50757" b="57813"/>
          <a:stretch/>
        </p:blipFill>
        <p:spPr>
          <a:xfrm>
            <a:off x="213501" y="5027634"/>
            <a:ext cx="1574662" cy="1279218"/>
          </a:xfrm>
          <a:prstGeom prst="rect">
            <a:avLst/>
          </a:prstGeom>
        </p:spPr>
      </p:pic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5D831115-68F5-46D8-856A-0D3C9D0E80D0}"/>
              </a:ext>
            </a:extLst>
          </p:cNvPr>
          <p:cNvSpPr txBox="1">
            <a:spLocks/>
          </p:cNvSpPr>
          <p:nvPr/>
        </p:nvSpPr>
        <p:spPr>
          <a:xfrm>
            <a:off x="1108023" y="4284977"/>
            <a:ext cx="1435359" cy="7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1800" i="1" dirty="0" err="1"/>
              <a:t>n</a:t>
            </a:r>
            <a:r>
              <a:rPr lang="en-US" sz="1800" i="1" baseline="-25000" dirty="0" err="1"/>
              <a:t>Si</a:t>
            </a:r>
            <a:r>
              <a:rPr lang="en-US" sz="1800" dirty="0"/>
              <a:t> = 0.1</a:t>
            </a:r>
          </a:p>
          <a:p>
            <a:pPr marL="0" indent="0" algn="ctr">
              <a:buNone/>
            </a:pPr>
            <a:r>
              <a:rPr lang="en-US" sz="1800" dirty="0"/>
              <a:t>(on-state)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958F02-73B3-4489-8342-CBFC1530FCA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651" t="19668" r="50767" b="57927"/>
          <a:stretch/>
        </p:blipFill>
        <p:spPr>
          <a:xfrm>
            <a:off x="179993" y="2091937"/>
            <a:ext cx="1581624" cy="12792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B1C4DF-83D0-4F2C-A099-BDA9257D8A1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262" t="25332" r="20583" b="52270"/>
          <a:stretch/>
        </p:blipFill>
        <p:spPr>
          <a:xfrm>
            <a:off x="1878680" y="2095399"/>
            <a:ext cx="1544844" cy="1284300"/>
          </a:xfrm>
          <a:prstGeom prst="rect">
            <a:avLst/>
          </a:prstGeom>
        </p:spPr>
      </p:pic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3221AA1B-29CA-43B4-8B76-D6DB0BEC9E3A}"/>
              </a:ext>
            </a:extLst>
          </p:cNvPr>
          <p:cNvSpPr txBox="1">
            <a:spLocks/>
          </p:cNvSpPr>
          <p:nvPr/>
        </p:nvSpPr>
        <p:spPr>
          <a:xfrm>
            <a:off x="1108023" y="1348826"/>
            <a:ext cx="1435359" cy="7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1800" i="1" dirty="0" err="1"/>
              <a:t>n</a:t>
            </a:r>
            <a:r>
              <a:rPr lang="en-US" sz="1800" i="1" baseline="-25000" dirty="0" err="1"/>
              <a:t>Si</a:t>
            </a:r>
            <a:r>
              <a:rPr lang="en-US" sz="1800" dirty="0"/>
              <a:t> = 0</a:t>
            </a:r>
          </a:p>
          <a:p>
            <a:pPr marL="0" indent="0" algn="ctr">
              <a:buNone/>
            </a:pPr>
            <a:r>
              <a:rPr lang="en-US" sz="1800" dirty="0"/>
              <a:t>(off-state)</a:t>
            </a:r>
          </a:p>
        </p:txBody>
      </p:sp>
    </p:spTree>
    <p:extLst>
      <p:ext uri="{BB962C8B-B14F-4D97-AF65-F5344CB8AC3E}">
        <p14:creationId xmlns:p14="http://schemas.microsoft.com/office/powerpoint/2010/main" val="1042720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297AF-E790-4379-857B-8760216758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>
                <a:latin typeface="Calibri" pitchFamily="34" charset="0"/>
                <a:cs typeface="Tahoma" pitchFamily="34" charset="0"/>
              </a:rPr>
              <a:t>Fabricable Design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19218-A447-41B6-9EE4-B3808150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AA6B-466E-5744-86A4-AA539A8A3E6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文字方塊 7">
            <a:extLst>
              <a:ext uri="{FF2B5EF4-FFF2-40B4-BE49-F238E27FC236}">
                <a16:creationId xmlns:a16="http://schemas.microsoft.com/office/drawing/2014/main" id="{A7974E0A-6420-41C4-A59F-18D05CB67290}"/>
              </a:ext>
            </a:extLst>
          </p:cNvPr>
          <p:cNvSpPr txBox="1"/>
          <p:nvPr/>
        </p:nvSpPr>
        <p:spPr>
          <a:xfrm>
            <a:off x="563648" y="3638168"/>
            <a:ext cx="2474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Example of a discrete device structure</a:t>
            </a:r>
            <a:endParaRPr kumimoji="1" lang="en-US" altLang="zh-TW" dirty="0"/>
          </a:p>
        </p:txBody>
      </p:sp>
      <p:pic>
        <p:nvPicPr>
          <p:cNvPr id="8" name="圖片 10">
            <a:extLst>
              <a:ext uri="{FF2B5EF4-FFF2-40B4-BE49-F238E27FC236}">
                <a16:creationId xmlns:a16="http://schemas.microsoft.com/office/drawing/2014/main" id="{F57A5DFE-B3C9-4E15-92FB-18CDD19EBA39}"/>
              </a:ext>
            </a:extLst>
          </p:cNvPr>
          <p:cNvPicPr/>
          <p:nvPr/>
        </p:nvPicPr>
        <p:blipFill rotWithShape="1">
          <a:blip r:embed="rId3"/>
          <a:srcRect l="10525" t="46096" r="30666" b="43448"/>
          <a:stretch/>
        </p:blipFill>
        <p:spPr>
          <a:xfrm>
            <a:off x="415321" y="5052881"/>
            <a:ext cx="5458917" cy="249835"/>
          </a:xfrm>
          <a:prstGeom prst="rect">
            <a:avLst/>
          </a:prstGeom>
        </p:spPr>
      </p:pic>
      <p:sp>
        <p:nvSpPr>
          <p:cNvPr id="10" name="文字方塊 12">
            <a:extLst>
              <a:ext uri="{FF2B5EF4-FFF2-40B4-BE49-F238E27FC236}">
                <a16:creationId xmlns:a16="http://schemas.microsoft.com/office/drawing/2014/main" id="{980A32C6-3965-44BB-8307-1ADD7C9DC7E1}"/>
              </a:ext>
            </a:extLst>
          </p:cNvPr>
          <p:cNvSpPr txBox="1"/>
          <p:nvPr/>
        </p:nvSpPr>
        <p:spPr>
          <a:xfrm>
            <a:off x="6903952" y="3389417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The parameter of </a:t>
            </a:r>
            <a:r>
              <a:rPr kumimoji="1" lang="en-US" altLang="zh-TW" dirty="0" err="1"/>
              <a:t>undersample</a:t>
            </a:r>
            <a:r>
              <a:rPr kumimoji="1" lang="en-US" altLang="zh-TW" dirty="0"/>
              <a:t> = 1.0</a:t>
            </a:r>
            <a:endParaRPr kumimoji="1" lang="zh-TW" altLang="en-US" dirty="0"/>
          </a:p>
        </p:txBody>
      </p:sp>
      <p:sp>
        <p:nvSpPr>
          <p:cNvPr id="12" name="文字方塊 16">
            <a:extLst>
              <a:ext uri="{FF2B5EF4-FFF2-40B4-BE49-F238E27FC236}">
                <a16:creationId xmlns:a16="http://schemas.microsoft.com/office/drawing/2014/main" id="{10FB56E7-5863-4E44-8A87-AF59A98D9E16}"/>
              </a:ext>
            </a:extLst>
          </p:cNvPr>
          <p:cNvSpPr txBox="1"/>
          <p:nvPr/>
        </p:nvSpPr>
        <p:spPr>
          <a:xfrm>
            <a:off x="6982609" y="6295844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The parameter of </a:t>
            </a:r>
            <a:r>
              <a:rPr kumimoji="1" lang="en-US" altLang="zh-TW" dirty="0" err="1"/>
              <a:t>undersample</a:t>
            </a:r>
            <a:r>
              <a:rPr kumimoji="1" lang="en-US" altLang="zh-TW" dirty="0"/>
              <a:t> = 5.0</a:t>
            </a:r>
            <a:endParaRPr kumimoji="1" lang="zh-TW" altLang="en-US" dirty="0"/>
          </a:p>
        </p:txBody>
      </p:sp>
      <p:sp>
        <p:nvSpPr>
          <p:cNvPr id="13" name="文字方塊 17">
            <a:extLst>
              <a:ext uri="{FF2B5EF4-FFF2-40B4-BE49-F238E27FC236}">
                <a16:creationId xmlns:a16="http://schemas.microsoft.com/office/drawing/2014/main" id="{66A62748-F08D-4F60-8C13-B261F01CE219}"/>
              </a:ext>
            </a:extLst>
          </p:cNvPr>
          <p:cNvSpPr txBox="1"/>
          <p:nvPr/>
        </p:nvSpPr>
        <p:spPr>
          <a:xfrm>
            <a:off x="931718" y="5925646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set 80nm minimum feature size and 40nm grid spacing as default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BC14608-BA60-8D43-8D3D-7D6774BA312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7248" y="1137957"/>
            <a:ext cx="3107564" cy="251191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C63B7CF-B6FD-C345-8A41-A164FD65701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521892" y="1229714"/>
            <a:ext cx="2574107" cy="2408454"/>
          </a:xfrm>
          <a:prstGeom prst="rect">
            <a:avLst/>
          </a:prstGeom>
        </p:spPr>
      </p:pic>
      <p:sp>
        <p:nvSpPr>
          <p:cNvPr id="16" name="文字方塊 7">
            <a:extLst>
              <a:ext uri="{FF2B5EF4-FFF2-40B4-BE49-F238E27FC236}">
                <a16:creationId xmlns:a16="http://schemas.microsoft.com/office/drawing/2014/main" id="{A93CF633-E8A8-BB43-96B3-32A278661F44}"/>
              </a:ext>
            </a:extLst>
          </p:cNvPr>
          <p:cNvSpPr txBox="1"/>
          <p:nvPr/>
        </p:nvSpPr>
        <p:spPr>
          <a:xfrm>
            <a:off x="931718" y="5556314"/>
            <a:ext cx="329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The parameter of </a:t>
            </a:r>
            <a:r>
              <a:rPr kumimoji="1" lang="en-US" altLang="zh-TW" dirty="0" err="1"/>
              <a:t>undersample</a:t>
            </a:r>
            <a:endParaRPr kumimoji="1" lang="en-US" altLang="zh-TW" dirty="0"/>
          </a:p>
        </p:txBody>
      </p:sp>
      <p:sp>
        <p:nvSpPr>
          <p:cNvPr id="17" name="文字方塊 7">
            <a:extLst>
              <a:ext uri="{FF2B5EF4-FFF2-40B4-BE49-F238E27FC236}">
                <a16:creationId xmlns:a16="http://schemas.microsoft.com/office/drawing/2014/main" id="{CBF8A43C-5AFB-6A47-9BEF-4D526E7922D9}"/>
              </a:ext>
            </a:extLst>
          </p:cNvPr>
          <p:cNvSpPr txBox="1"/>
          <p:nvPr/>
        </p:nvSpPr>
        <p:spPr>
          <a:xfrm>
            <a:off x="3354811" y="3684575"/>
            <a:ext cx="329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Feature sizes in the green line </a:t>
            </a: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5FF1D9-43BB-2E4A-BF32-A77E953D5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698" y="1065116"/>
            <a:ext cx="4747947" cy="240507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B228AF-DA01-EB4E-8EF8-384E02BF21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5882" y="4172715"/>
            <a:ext cx="4724400" cy="201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57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773C7B-8A5C-4DD0-BA11-F3B848692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[1] A. Y. Piggott et al., “Inverse design and demonstration of a compact and broadband on-chip wavelength demultiplexer,” </a:t>
            </a:r>
            <a:r>
              <a:rPr lang="en-US" sz="1600" i="1" dirty="0"/>
              <a:t>Nature Photon.</a:t>
            </a:r>
            <a:r>
              <a:rPr lang="en-US" sz="1600" dirty="0"/>
              <a:t>, vol. 9, pp. 374–377, May 2015. </a:t>
            </a:r>
          </a:p>
          <a:p>
            <a:pPr marL="0" indent="0">
              <a:buNone/>
            </a:pPr>
            <a:r>
              <a:rPr lang="en-US" sz="1600" dirty="0"/>
              <a:t>[2] D. A. B. Miller, “Optical interconnects to electronic chips,” </a:t>
            </a:r>
            <a:r>
              <a:rPr lang="en-US" sz="1600" i="1" dirty="0"/>
              <a:t>Appl. Opt.</a:t>
            </a:r>
            <a:r>
              <a:rPr lang="en-US" sz="1600" dirty="0"/>
              <a:t>, vol. 49, pp. F59–F70, Jul. 2010.</a:t>
            </a:r>
          </a:p>
          <a:p>
            <a:pPr marL="0" indent="0">
              <a:buNone/>
            </a:pPr>
            <a:r>
              <a:rPr lang="en-US" sz="1600" dirty="0"/>
              <a:t>[3] J. Wang, J. Zhou, L. Zhu and Q. Zhang, “Frequency- and Time-Domain Modeling and Characterization of PN Phase Shifters in All-Silicon Carrier-Depletion Modulators,” </a:t>
            </a:r>
            <a:r>
              <a:rPr lang="en-US" sz="1600" i="1" dirty="0"/>
              <a:t>J. Light. Technol.</a:t>
            </a:r>
            <a:r>
              <a:rPr lang="en-US" sz="1600" dirty="0"/>
              <a:t>, vol. 38, no. 16, pp. 4462-4469, Aug. 2020.</a:t>
            </a:r>
          </a:p>
          <a:p>
            <a:pPr marL="0" indent="0">
              <a:buNone/>
            </a:pPr>
            <a:r>
              <a:rPr lang="en-US" sz="1600" dirty="0"/>
              <a:t>[4] M. Jacques, A. </a:t>
            </a:r>
            <a:r>
              <a:rPr lang="en-US" sz="1600" dirty="0" err="1"/>
              <a:t>Samani</a:t>
            </a:r>
            <a:r>
              <a:rPr lang="en-US" sz="1600" dirty="0"/>
              <a:t>, E. El-</a:t>
            </a:r>
            <a:r>
              <a:rPr lang="en-US" sz="1600" dirty="0" err="1"/>
              <a:t>Fiky</a:t>
            </a:r>
            <a:r>
              <a:rPr lang="en-US" sz="1600" dirty="0"/>
              <a:t>, D. Patel, Z. Xing, and D. V. Plant, “Optimization of thermo-optic phase-shifter design and mitigation of thermal crosstalk on the SOI platform,” </a:t>
            </a:r>
            <a:r>
              <a:rPr lang="en-US" sz="1600" i="1" dirty="0"/>
              <a:t>Opt. Express, </a:t>
            </a:r>
            <a:r>
              <a:rPr lang="en-US" sz="1600" dirty="0"/>
              <a:t>vol. 27, pp. 10456-10471, Apr. 2019.</a:t>
            </a:r>
          </a:p>
          <a:p>
            <a:pPr marL="0" indent="0">
              <a:buNone/>
            </a:pPr>
            <a:r>
              <a:rPr lang="en-US" sz="1600" dirty="0"/>
              <a:t>[5] M. J.R. Heck, “Highly integrated optical phased arrays: photonic integrated circuits for optical beam shaping and beam steering,” </a:t>
            </a:r>
            <a:r>
              <a:rPr lang="en-US" sz="1600" i="1" dirty="0" err="1"/>
              <a:t>Nanophotonics</a:t>
            </a:r>
            <a:r>
              <a:rPr lang="en-US" sz="1600" dirty="0"/>
              <a:t>, vol. 6, pp. 93-107, Jun. 2016.</a:t>
            </a:r>
          </a:p>
          <a:p>
            <a:pPr marL="0" indent="0">
              <a:buNone/>
            </a:pPr>
            <a:r>
              <a:rPr lang="en-US" sz="1600" dirty="0"/>
              <a:t>[6] V. S.-Y. Lin et al., “A porous silicon-based optical interferometric biosensor,” </a:t>
            </a:r>
            <a:r>
              <a:rPr lang="en-US" sz="1600" i="1" dirty="0"/>
              <a:t>Science</a:t>
            </a:r>
            <a:r>
              <a:rPr lang="en-US" sz="1600" dirty="0"/>
              <a:t>, vol. 278, pp. 840–843, Oct. 1997.</a:t>
            </a:r>
          </a:p>
          <a:p>
            <a:pPr marL="0" indent="0">
              <a:buNone/>
            </a:pPr>
            <a:r>
              <a:rPr lang="en-US" sz="1600" dirty="0"/>
              <a:t>[7] L. Xu et al., “Broadband 1310/1550  nm wavelength demultiplexer based on a multimode interference coupler with tapered internal photonic crystal for the silicon-on-insulator platform,” </a:t>
            </a:r>
            <a:r>
              <a:rPr lang="en-US" sz="1600" i="1" dirty="0"/>
              <a:t>Opt. Lett.</a:t>
            </a:r>
            <a:r>
              <a:rPr lang="en-US" sz="1600" dirty="0"/>
              <a:t>, vol. 44, pp. 1770-1773, Mar. 2019.</a:t>
            </a:r>
          </a:p>
          <a:p>
            <a:pPr marL="0" indent="0">
              <a:buNone/>
            </a:pPr>
            <a:r>
              <a:rPr lang="en-US" sz="1600" dirty="0"/>
              <a:t>[8] L. </a:t>
            </a:r>
            <a:r>
              <a:rPr lang="en-US" sz="1600" dirty="0" err="1"/>
              <a:t>Su</a:t>
            </a:r>
            <a:r>
              <a:rPr lang="en-US" sz="1600" dirty="0"/>
              <a:t> et al., “Nanophotonic inverse design with SPINS: Software architecture and practical considerations,” </a:t>
            </a:r>
            <a:r>
              <a:rPr lang="en-US" sz="1600" i="1" dirty="0"/>
              <a:t>Appl. Phys. Rev</a:t>
            </a:r>
            <a:r>
              <a:rPr lang="en-US" sz="1600" dirty="0"/>
              <a:t>., vol. 7, pp. 011407, Mar. 2020.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297AF-E790-4379-857B-8760216758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>
                <a:latin typeface="Calibri" pitchFamily="34" charset="0"/>
                <a:cs typeface="Tahoma" pitchFamily="34" charset="0"/>
              </a:rPr>
              <a:t>References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19218-A447-41B6-9EE4-B3808150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AA6B-466E-5744-86A4-AA539A8A3E6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8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F6127-EC04-436B-A6B9-E4029719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AA6B-466E-5744-86A4-AA539A8A3E6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0113-AFF6-4F21-A1FF-E7145B031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6060"/>
            <a:ext cx="10515600" cy="34109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Thanks for your attention!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1C0CF-7AD5-4844-B7EE-DEBF92D24EE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4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297AF-E790-4379-857B-8760216758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>
                <a:latin typeface="Calibri" pitchFamily="34" charset="0"/>
                <a:cs typeface="Tahoma" pitchFamily="34" charset="0"/>
              </a:rPr>
              <a:t>Silicon Photonics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4FE35-ADE8-434D-BD60-44EF4498D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AA6B-466E-5744-86A4-AA539A8A3E6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17518-6AB7-4A2A-8B15-3F8588678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788" y="4057383"/>
            <a:ext cx="3733578" cy="2167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817C75-56F5-4591-B7D9-C7209C62E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61" r="21144"/>
          <a:stretch/>
        </p:blipFill>
        <p:spPr>
          <a:xfrm>
            <a:off x="4812782" y="2155749"/>
            <a:ext cx="1350818" cy="1516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AB8742-0123-45C9-AC66-8A293B2118F8}"/>
              </a:ext>
            </a:extLst>
          </p:cNvPr>
          <p:cNvSpPr/>
          <p:nvPr/>
        </p:nvSpPr>
        <p:spPr>
          <a:xfrm>
            <a:off x="4613315" y="1269847"/>
            <a:ext cx="3331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LiDAR System-On-Chip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A58E0F-589D-4053-ACFA-B6F6A766A48D}"/>
              </a:ext>
            </a:extLst>
          </p:cNvPr>
          <p:cNvSpPr/>
          <p:nvPr/>
        </p:nvSpPr>
        <p:spPr>
          <a:xfrm>
            <a:off x="6208119" y="2675209"/>
            <a:ext cx="167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(Intel Mobileye)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2EC029-3928-4906-9761-CB6561CE4912}"/>
              </a:ext>
            </a:extLst>
          </p:cNvPr>
          <p:cNvSpPr/>
          <p:nvPr/>
        </p:nvSpPr>
        <p:spPr>
          <a:xfrm>
            <a:off x="188581" y="1269847"/>
            <a:ext cx="4017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Fiber-optic communications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4EC40C-0470-4C49-B995-76DDF7B422BD}"/>
              </a:ext>
            </a:extLst>
          </p:cNvPr>
          <p:cNvSpPr/>
          <p:nvPr/>
        </p:nvSpPr>
        <p:spPr>
          <a:xfrm>
            <a:off x="9158280" y="1269847"/>
            <a:ext cx="1863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Biosensing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6935BF-7464-43CE-B20B-7E6E3589F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54" y="4057383"/>
            <a:ext cx="3528280" cy="2347664"/>
          </a:xfrm>
          <a:prstGeom prst="rect">
            <a:avLst/>
          </a:prstGeom>
        </p:spPr>
      </p:pic>
      <p:pic>
        <p:nvPicPr>
          <p:cNvPr id="13" name="圖片 3">
            <a:extLst>
              <a:ext uri="{FF2B5EF4-FFF2-40B4-BE49-F238E27FC236}">
                <a16:creationId xmlns:a16="http://schemas.microsoft.com/office/drawing/2014/main" id="{23BB933D-BA66-4CBF-BA06-9FD995E67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09" y="1986950"/>
            <a:ext cx="3718172" cy="17933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D8016A-4785-41EB-AB6C-8455DF2FE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1472" y="4023801"/>
            <a:ext cx="3666619" cy="2157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919703-C098-4AB9-AF9B-7ABC731B5A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805" y="2257107"/>
            <a:ext cx="1892852" cy="126190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7790B7-7C36-456C-88ED-8B8BADC6A733}"/>
              </a:ext>
            </a:extLst>
          </p:cNvPr>
          <p:cNvCxnSpPr>
            <a:cxnSpLocks/>
          </p:cNvCxnSpPr>
          <p:nvPr/>
        </p:nvCxnSpPr>
        <p:spPr>
          <a:xfrm flipV="1">
            <a:off x="4206284" y="1229953"/>
            <a:ext cx="0" cy="52435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D57E70-0A74-4CDF-BA8D-CE1AEF5559E7}"/>
              </a:ext>
            </a:extLst>
          </p:cNvPr>
          <p:cNvCxnSpPr>
            <a:cxnSpLocks/>
          </p:cNvCxnSpPr>
          <p:nvPr/>
        </p:nvCxnSpPr>
        <p:spPr>
          <a:xfrm flipV="1">
            <a:off x="8286449" y="1220851"/>
            <a:ext cx="0" cy="52435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BEDB3F1-CF0E-4D68-9944-C498C8BB89AA}"/>
              </a:ext>
            </a:extLst>
          </p:cNvPr>
          <p:cNvSpPr/>
          <p:nvPr/>
        </p:nvSpPr>
        <p:spPr>
          <a:xfrm>
            <a:off x="10908178" y="2675209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(PHIX)</a:t>
            </a:r>
          </a:p>
        </p:txBody>
      </p:sp>
    </p:spTree>
    <p:extLst>
      <p:ext uri="{BB962C8B-B14F-4D97-AF65-F5344CB8AC3E}">
        <p14:creationId xmlns:p14="http://schemas.microsoft.com/office/powerpoint/2010/main" val="4095827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773C7B-8A5C-4DD0-BA11-F3B848692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363"/>
            <a:ext cx="10515600" cy="1448595"/>
          </a:xfrm>
        </p:spPr>
        <p:txBody>
          <a:bodyPr>
            <a:normAutofit/>
          </a:bodyPr>
          <a:lstStyle/>
          <a:p>
            <a:r>
              <a:rPr lang="en-US" sz="2400" dirty="0"/>
              <a:t>Smaller device footprint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→ lower cost 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Challenge: shrink device size while maintaining good performance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297AF-E790-4379-857B-8760216758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>
                <a:latin typeface="Calibri" pitchFamily="34" charset="0"/>
                <a:cs typeface="Tahoma" pitchFamily="34" charset="0"/>
              </a:rPr>
              <a:t>Silicon Photonics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14579-A719-41F4-8240-5384AE42C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AA6B-466E-5744-86A4-AA539A8A3E6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3F034B-2813-4E8E-809B-8EC068BE7008}"/>
              </a:ext>
            </a:extLst>
          </p:cNvPr>
          <p:cNvSpPr/>
          <p:nvPr/>
        </p:nvSpPr>
        <p:spPr>
          <a:xfrm>
            <a:off x="4728091" y="6044762"/>
            <a:ext cx="2480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W. Bogaerts et al., </a:t>
            </a:r>
            <a:r>
              <a:rPr lang="en-US" sz="1400" i="1" dirty="0"/>
              <a:t>OFC </a:t>
            </a:r>
            <a:r>
              <a:rPr lang="en-US" sz="1400" dirty="0"/>
              <a:t>(2018)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A68DA-E9B7-4EE4-8D74-57D77A4B5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44" t="45525" r="40596" b="17605"/>
          <a:stretch/>
        </p:blipFill>
        <p:spPr>
          <a:xfrm>
            <a:off x="3843356" y="3256544"/>
            <a:ext cx="3896592" cy="2528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5AC484-2D77-441D-A743-3F7DED8F3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346" y="3256545"/>
            <a:ext cx="3225734" cy="2528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1880DE-4582-4464-9FD0-401786DCC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22" y="3256545"/>
            <a:ext cx="3367233" cy="269378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803879-738D-4161-86E3-A6D433B7189A}"/>
              </a:ext>
            </a:extLst>
          </p:cNvPr>
          <p:cNvCxnSpPr>
            <a:cxnSpLocks/>
          </p:cNvCxnSpPr>
          <p:nvPr/>
        </p:nvCxnSpPr>
        <p:spPr>
          <a:xfrm flipV="1">
            <a:off x="2185799" y="3256545"/>
            <a:ext cx="1980956" cy="80450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9AB217-5F7A-4285-AFEB-8CEA115DF2A2}"/>
              </a:ext>
            </a:extLst>
          </p:cNvPr>
          <p:cNvCxnSpPr>
            <a:cxnSpLocks/>
          </p:cNvCxnSpPr>
          <p:nvPr/>
        </p:nvCxnSpPr>
        <p:spPr>
          <a:xfrm>
            <a:off x="2185799" y="4072048"/>
            <a:ext cx="1980956" cy="1713055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17623A-170D-48C5-96B7-A70AE43D9C4E}"/>
              </a:ext>
            </a:extLst>
          </p:cNvPr>
          <p:cNvCxnSpPr>
            <a:cxnSpLocks/>
          </p:cNvCxnSpPr>
          <p:nvPr/>
        </p:nvCxnSpPr>
        <p:spPr>
          <a:xfrm flipV="1">
            <a:off x="6096000" y="3256543"/>
            <a:ext cx="2602346" cy="12642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8F40A1-75E3-4E3B-B5AF-8F1818ACBFD3}"/>
              </a:ext>
            </a:extLst>
          </p:cNvPr>
          <p:cNvCxnSpPr>
            <a:cxnSpLocks/>
          </p:cNvCxnSpPr>
          <p:nvPr/>
        </p:nvCxnSpPr>
        <p:spPr>
          <a:xfrm>
            <a:off x="6096000" y="4520822"/>
            <a:ext cx="2602346" cy="164098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7FF90CD-1AE5-49AE-A8BE-80A412171EF1}"/>
              </a:ext>
            </a:extLst>
          </p:cNvPr>
          <p:cNvSpPr/>
          <p:nvPr/>
        </p:nvSpPr>
        <p:spPr>
          <a:xfrm>
            <a:off x="8698346" y="3256543"/>
            <a:ext cx="3225734" cy="290526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AD5DF1-C33A-425D-B732-8BC293BC1D22}"/>
              </a:ext>
            </a:extLst>
          </p:cNvPr>
          <p:cNvSpPr/>
          <p:nvPr/>
        </p:nvSpPr>
        <p:spPr>
          <a:xfrm>
            <a:off x="10066255" y="5837675"/>
            <a:ext cx="673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…</a:t>
            </a:r>
            <a:r>
              <a:rPr lang="en-US" sz="1400" dirty="0" err="1"/>
              <a:t>etc</a:t>
            </a:r>
            <a:endParaRPr lang="en-US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EB5977-A884-49F3-95FA-D9CA58A4AED5}"/>
              </a:ext>
            </a:extLst>
          </p:cNvPr>
          <p:cNvSpPr/>
          <p:nvPr/>
        </p:nvSpPr>
        <p:spPr>
          <a:xfrm>
            <a:off x="1045842" y="2666954"/>
            <a:ext cx="1373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Silicon wafer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543C86-5667-43F4-8A40-8E7C22B32A29}"/>
              </a:ext>
            </a:extLst>
          </p:cNvPr>
          <p:cNvSpPr/>
          <p:nvPr/>
        </p:nvSpPr>
        <p:spPr>
          <a:xfrm>
            <a:off x="5281443" y="2666954"/>
            <a:ext cx="1250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Photonic IC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5C5AB2-33DF-4F3C-A6DF-CAADFB3B04F2}"/>
              </a:ext>
            </a:extLst>
          </p:cNvPr>
          <p:cNvSpPr/>
          <p:nvPr/>
        </p:nvSpPr>
        <p:spPr>
          <a:xfrm>
            <a:off x="9428695" y="2665831"/>
            <a:ext cx="176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Photonic devices</a:t>
            </a:r>
          </a:p>
        </p:txBody>
      </p:sp>
    </p:spTree>
    <p:extLst>
      <p:ext uri="{BB962C8B-B14F-4D97-AF65-F5344CB8AC3E}">
        <p14:creationId xmlns:p14="http://schemas.microsoft.com/office/powerpoint/2010/main" val="155034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6">
            <a:extLst>
              <a:ext uri="{FF2B5EF4-FFF2-40B4-BE49-F238E27FC236}">
                <a16:creationId xmlns:a16="http://schemas.microsoft.com/office/drawing/2014/main" id="{40C1A217-2617-44B6-8384-74EE55984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652" y="2096647"/>
            <a:ext cx="3898503" cy="135245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773C7B-8A5C-4DD0-BA11-F3B848692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301" y="1077209"/>
            <a:ext cx="4485398" cy="45534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Ex: wavelength demultiplexer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297AF-E790-4379-857B-8760216758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>
                <a:latin typeface="Calibri" pitchFamily="34" charset="0"/>
                <a:cs typeface="Tahoma" pitchFamily="34" charset="0"/>
              </a:rPr>
              <a:t>How ML c</a:t>
            </a:r>
            <a:r>
              <a:rPr lang="en-US" altLang="zh-TW" b="1" dirty="0">
                <a:latin typeface="Calibri" pitchFamily="34" charset="0"/>
                <a:cs typeface="Tahoma" pitchFamily="34" charset="0"/>
              </a:rPr>
              <a:t>an H</a:t>
            </a:r>
            <a:r>
              <a:rPr lang="en-US" b="1" dirty="0">
                <a:latin typeface="Calibri" pitchFamily="34" charset="0"/>
                <a:cs typeface="Tahoma" pitchFamily="34" charset="0"/>
              </a:rPr>
              <a:t>elp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19218-A447-41B6-9EE4-B3808150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AA6B-466E-5744-86A4-AA539A8A3E6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AD4DDC-1444-4841-9045-DC5DA81756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60" t="19291" r="51011" b="55319"/>
          <a:stretch/>
        </p:blipFill>
        <p:spPr>
          <a:xfrm>
            <a:off x="7867137" y="4552830"/>
            <a:ext cx="1828466" cy="13580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200B15-A359-49F3-92C8-DB33533B9ED7}"/>
              </a:ext>
            </a:extLst>
          </p:cNvPr>
          <p:cNvSpPr/>
          <p:nvPr/>
        </p:nvSpPr>
        <p:spPr>
          <a:xfrm>
            <a:off x="7959230" y="3788994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2.8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dirty="0"/>
              <a:t>m</a:t>
            </a:r>
            <a:r>
              <a:rPr lang="zh-TW" altLang="en-US" dirty="0"/>
              <a:t> </a:t>
            </a:r>
            <a:r>
              <a:rPr lang="en-US" dirty="0"/>
              <a:t>×</a:t>
            </a:r>
            <a:r>
              <a:rPr lang="zh-TW" altLang="en-US" dirty="0"/>
              <a:t> </a:t>
            </a:r>
            <a:r>
              <a:rPr lang="en-US" dirty="0"/>
              <a:t>2.8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dirty="0"/>
              <a:t>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A51E32-4417-416A-80C0-BA779BCA6276}"/>
              </a:ext>
            </a:extLst>
          </p:cNvPr>
          <p:cNvSpPr/>
          <p:nvPr/>
        </p:nvSpPr>
        <p:spPr>
          <a:xfrm>
            <a:off x="7175039" y="6413698"/>
            <a:ext cx="3304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A. Y. Piggott et al., </a:t>
            </a:r>
            <a:r>
              <a:rPr lang="en-US" altLang="zh-TW" sz="1400" i="1" dirty="0"/>
              <a:t>Nature Photonics </a:t>
            </a:r>
            <a:r>
              <a:rPr lang="en-US" altLang="zh-TW" sz="1400" dirty="0"/>
              <a:t>(2015)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FEC4DD-3AAF-41FA-AC68-C0BBFE60B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74" y="1901889"/>
            <a:ext cx="5318669" cy="18044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73D943-7E55-4546-B2E2-DEFFBF2B7FEA}"/>
              </a:ext>
            </a:extLst>
          </p:cNvPr>
          <p:cNvSpPr/>
          <p:nvPr/>
        </p:nvSpPr>
        <p:spPr>
          <a:xfrm>
            <a:off x="2313533" y="378899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dirty="0"/>
              <a:t>m ×</a:t>
            </a:r>
            <a:r>
              <a:rPr lang="zh-TW" altLang="en-US" dirty="0"/>
              <a:t> </a:t>
            </a:r>
            <a:r>
              <a:rPr lang="en-US" dirty="0"/>
              <a:t>130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dirty="0"/>
              <a:t>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DCA52D-4F3D-4244-A0E6-C2F184A467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242"/>
          <a:stretch/>
        </p:blipFill>
        <p:spPr>
          <a:xfrm>
            <a:off x="1422124" y="4224249"/>
            <a:ext cx="3237257" cy="21894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BE69CB0-9E15-43AF-B7CC-BA0BAFDEAD32}"/>
              </a:ext>
            </a:extLst>
          </p:cNvPr>
          <p:cNvSpPr/>
          <p:nvPr/>
        </p:nvSpPr>
        <p:spPr>
          <a:xfrm>
            <a:off x="1778932" y="6406861"/>
            <a:ext cx="25236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L. Xu et al., </a:t>
            </a:r>
            <a:r>
              <a:rPr lang="en-US" altLang="zh-TW" sz="1400" i="1" dirty="0"/>
              <a:t>Optics Letters </a:t>
            </a:r>
            <a:r>
              <a:rPr lang="en-US" altLang="zh-TW" sz="1400" dirty="0"/>
              <a:t>(2019)</a:t>
            </a:r>
            <a:endParaRPr 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3A442E-DFA5-4174-9FC4-A29674BC2F65}"/>
              </a:ext>
            </a:extLst>
          </p:cNvPr>
          <p:cNvSpPr/>
          <p:nvPr/>
        </p:nvSpPr>
        <p:spPr>
          <a:xfrm>
            <a:off x="2687832" y="1532557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Case A: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064FBA-425E-42BE-B65D-DC4C6912A03D}"/>
              </a:ext>
            </a:extLst>
          </p:cNvPr>
          <p:cNvSpPr/>
          <p:nvPr/>
        </p:nvSpPr>
        <p:spPr>
          <a:xfrm>
            <a:off x="8391238" y="1532813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Case B: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6A153A-AFDE-498C-863A-C4EC2679011D}"/>
              </a:ext>
            </a:extLst>
          </p:cNvPr>
          <p:cNvSpPr/>
          <p:nvPr/>
        </p:nvSpPr>
        <p:spPr>
          <a:xfrm>
            <a:off x="10294105" y="3788994"/>
            <a:ext cx="17363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1.2% of area occupied!</a:t>
            </a:r>
          </a:p>
        </p:txBody>
      </p:sp>
    </p:spTree>
    <p:extLst>
      <p:ext uri="{BB962C8B-B14F-4D97-AF65-F5344CB8AC3E}">
        <p14:creationId xmlns:p14="http://schemas.microsoft.com/office/powerpoint/2010/main" val="158368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773C7B-8A5C-4DD0-BA11-F3B848692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364"/>
            <a:ext cx="3903482" cy="828826"/>
          </a:xfrm>
        </p:spPr>
        <p:txBody>
          <a:bodyPr>
            <a:normAutofit/>
          </a:bodyPr>
          <a:lstStyle/>
          <a:p>
            <a:r>
              <a:rPr lang="en-US" sz="2400" dirty="0"/>
              <a:t>Wavelength demultiplexer (passive device)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297AF-E790-4379-857B-8760216758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>
                <a:latin typeface="Calibri" pitchFamily="34" charset="0"/>
                <a:cs typeface="Tahoma" pitchFamily="34" charset="0"/>
              </a:rPr>
              <a:t>Tunable Device by Inverse Design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19218-A447-41B6-9EE4-B3808150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AA6B-466E-5744-86A4-AA539A8A3E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C5FEDFA-6BF5-4CD1-8220-6F015B29E05C}"/>
              </a:ext>
            </a:extLst>
          </p:cNvPr>
          <p:cNvSpPr txBox="1">
            <a:spLocks/>
          </p:cNvSpPr>
          <p:nvPr/>
        </p:nvSpPr>
        <p:spPr>
          <a:xfrm>
            <a:off x="7636497" y="1156640"/>
            <a:ext cx="2798857" cy="82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Optical switch</a:t>
            </a:r>
            <a:r>
              <a:rPr lang="zh-TW" altLang="en-US" sz="2400" dirty="0"/>
              <a:t> </a:t>
            </a:r>
            <a:r>
              <a:rPr lang="en-US" sz="2400" dirty="0"/>
              <a:t>(active device)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A51E32-4417-416A-80C0-BA779BCA6276}"/>
              </a:ext>
            </a:extLst>
          </p:cNvPr>
          <p:cNvSpPr/>
          <p:nvPr/>
        </p:nvSpPr>
        <p:spPr>
          <a:xfrm>
            <a:off x="1394300" y="6400421"/>
            <a:ext cx="33139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A. Y. Piggott et al., </a:t>
            </a:r>
            <a:r>
              <a:rPr lang="en-US" altLang="zh-TW" sz="1400" i="1" dirty="0"/>
              <a:t>Nature Photonics </a:t>
            </a:r>
            <a:r>
              <a:rPr lang="en-US" altLang="zh-TW" sz="1400" dirty="0"/>
              <a:t>(2015)</a:t>
            </a:r>
            <a:endParaRPr lang="en-US" sz="1400" dirty="0"/>
          </a:p>
        </p:txBody>
      </p:sp>
      <p:pic>
        <p:nvPicPr>
          <p:cNvPr id="11" name="圖片 6">
            <a:extLst>
              <a:ext uri="{FF2B5EF4-FFF2-40B4-BE49-F238E27FC236}">
                <a16:creationId xmlns:a16="http://schemas.microsoft.com/office/drawing/2014/main" id="{51EAFD7C-A1D0-417F-AEA3-83CE0ED24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62" y="2229734"/>
            <a:ext cx="4903898" cy="1701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D36086-C482-4E6E-8F5A-65BFF54B6C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60" t="19291" r="51011" b="55319"/>
          <a:stretch/>
        </p:blipFill>
        <p:spPr>
          <a:xfrm>
            <a:off x="1879909" y="4509220"/>
            <a:ext cx="2434913" cy="18085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32A4B2-FDC1-40EE-AC0D-86EB6680F935}"/>
              </a:ext>
            </a:extLst>
          </p:cNvPr>
          <p:cNvSpPr/>
          <p:nvPr/>
        </p:nvSpPr>
        <p:spPr>
          <a:xfrm>
            <a:off x="2229180" y="4010163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2.8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dirty="0"/>
              <a:t>m</a:t>
            </a:r>
            <a:r>
              <a:rPr lang="zh-TW" altLang="en-US" dirty="0"/>
              <a:t> </a:t>
            </a:r>
            <a:r>
              <a:rPr lang="en-US" dirty="0"/>
              <a:t>×</a:t>
            </a:r>
            <a:r>
              <a:rPr lang="zh-TW" altLang="en-US" dirty="0"/>
              <a:t> </a:t>
            </a:r>
            <a:r>
              <a:rPr lang="en-US" dirty="0"/>
              <a:t>2.8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dirty="0"/>
              <a:t>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777CA3-DBE6-4482-827F-7565BB0261B4}"/>
              </a:ext>
            </a:extLst>
          </p:cNvPr>
          <p:cNvSpPr/>
          <p:nvPr/>
        </p:nvSpPr>
        <p:spPr>
          <a:xfrm>
            <a:off x="7110394" y="3176593"/>
            <a:ext cx="989814" cy="2287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2F5396-1DF0-48E8-AF9D-23580FEBF51A}"/>
              </a:ext>
            </a:extLst>
          </p:cNvPr>
          <p:cNvSpPr/>
          <p:nvPr/>
        </p:nvSpPr>
        <p:spPr>
          <a:xfrm>
            <a:off x="9681082" y="2891603"/>
            <a:ext cx="989814" cy="2287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FC9E06-445A-4095-A4D5-9C4CDEEC6CE5}"/>
              </a:ext>
            </a:extLst>
          </p:cNvPr>
          <p:cNvSpPr/>
          <p:nvPr/>
        </p:nvSpPr>
        <p:spPr>
          <a:xfrm>
            <a:off x="9671655" y="3484500"/>
            <a:ext cx="989814" cy="2287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8E6FEC-5CF3-4929-B088-9237CAE868DC}"/>
              </a:ext>
            </a:extLst>
          </p:cNvPr>
          <p:cNvSpPr/>
          <p:nvPr/>
        </p:nvSpPr>
        <p:spPr>
          <a:xfrm>
            <a:off x="8109936" y="2493203"/>
            <a:ext cx="1571146" cy="156030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99CC0C-DC95-41AB-B514-02D705AF4973}"/>
              </a:ext>
            </a:extLst>
          </p:cNvPr>
          <p:cNvCxnSpPr/>
          <p:nvPr/>
        </p:nvCxnSpPr>
        <p:spPr>
          <a:xfrm>
            <a:off x="10789359" y="6074857"/>
            <a:ext cx="33074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F0E62E-5ED8-4270-9E1E-F9614D9947F3}"/>
              </a:ext>
            </a:extLst>
          </p:cNvPr>
          <p:cNvCxnSpPr/>
          <p:nvPr/>
        </p:nvCxnSpPr>
        <p:spPr>
          <a:xfrm>
            <a:off x="6710228" y="3279775"/>
            <a:ext cx="33074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2F6FE50-4D3D-4893-84B5-FB5F68E1EF4C}"/>
              </a:ext>
            </a:extLst>
          </p:cNvPr>
          <p:cNvSpPr/>
          <p:nvPr/>
        </p:nvSpPr>
        <p:spPr>
          <a:xfrm>
            <a:off x="7100666" y="5611397"/>
            <a:ext cx="989814" cy="2287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D98501-5A13-4B02-9472-A639B8753312}"/>
              </a:ext>
            </a:extLst>
          </p:cNvPr>
          <p:cNvSpPr/>
          <p:nvPr/>
        </p:nvSpPr>
        <p:spPr>
          <a:xfrm>
            <a:off x="9671354" y="5326407"/>
            <a:ext cx="989814" cy="2287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17DCEC-01F9-42DD-A5D3-ADC1002608F1}"/>
              </a:ext>
            </a:extLst>
          </p:cNvPr>
          <p:cNvSpPr/>
          <p:nvPr/>
        </p:nvSpPr>
        <p:spPr>
          <a:xfrm>
            <a:off x="9661927" y="5919304"/>
            <a:ext cx="989814" cy="2287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99262F-8E71-40B1-B1B3-206794AE4179}"/>
              </a:ext>
            </a:extLst>
          </p:cNvPr>
          <p:cNvSpPr/>
          <p:nvPr/>
        </p:nvSpPr>
        <p:spPr>
          <a:xfrm>
            <a:off x="8100208" y="4928007"/>
            <a:ext cx="1571146" cy="156030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154929-E6A2-4062-82BF-DD94002C7F6C}"/>
              </a:ext>
            </a:extLst>
          </p:cNvPr>
          <p:cNvCxnSpPr/>
          <p:nvPr/>
        </p:nvCxnSpPr>
        <p:spPr>
          <a:xfrm>
            <a:off x="10799087" y="2974621"/>
            <a:ext cx="33074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A4BDED-11F5-4BFF-B947-1E363E9189EF}"/>
              </a:ext>
            </a:extLst>
          </p:cNvPr>
          <p:cNvCxnSpPr/>
          <p:nvPr/>
        </p:nvCxnSpPr>
        <p:spPr>
          <a:xfrm>
            <a:off x="6700500" y="5714579"/>
            <a:ext cx="33074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E2EE851-25F8-410F-ADE3-F719C6862AF9}"/>
              </a:ext>
            </a:extLst>
          </p:cNvPr>
          <p:cNvSpPr/>
          <p:nvPr/>
        </p:nvSpPr>
        <p:spPr>
          <a:xfrm>
            <a:off x="8395393" y="2016912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2000" dirty="0" err="1"/>
              <a:t>n</a:t>
            </a:r>
            <a:r>
              <a:rPr lang="en-US" sz="2000" baseline="-25000" dirty="0" err="1"/>
              <a:t>Si</a:t>
            </a:r>
            <a:r>
              <a:rPr lang="en-US" sz="2000" dirty="0"/>
              <a:t> = 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8D87-A46A-40C5-89CF-88EB43142DDE}"/>
              </a:ext>
            </a:extLst>
          </p:cNvPr>
          <p:cNvSpPr/>
          <p:nvPr/>
        </p:nvSpPr>
        <p:spPr>
          <a:xfrm>
            <a:off x="8395393" y="4472425"/>
            <a:ext cx="11480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2000" dirty="0" err="1"/>
              <a:t>n</a:t>
            </a:r>
            <a:r>
              <a:rPr lang="en-US" sz="2000" baseline="-25000" dirty="0" err="1"/>
              <a:t>Si</a:t>
            </a:r>
            <a:r>
              <a:rPr lang="en-US" sz="2000" dirty="0"/>
              <a:t> = 0.1</a:t>
            </a:r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3E53FBF-81AC-48F5-9298-ACBA916F3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272" y="2747341"/>
            <a:ext cx="1261621" cy="946216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D4EDF321-3051-417D-A913-FB9E8C1EE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698" y="5252653"/>
            <a:ext cx="1261621" cy="94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8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297AF-E790-4379-857B-8760216758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>
                <a:latin typeface="Calibri" pitchFamily="34" charset="0"/>
                <a:cs typeface="Tahoma" pitchFamily="34" charset="0"/>
              </a:rPr>
              <a:t>Silicon Optical Switch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19218-A447-41B6-9EE4-B3808150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AA6B-466E-5744-86A4-AA539A8A3E6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A3FA1C0-AF23-4153-9B89-3317622D112D}"/>
              </a:ext>
            </a:extLst>
          </p:cNvPr>
          <p:cNvSpPr txBox="1">
            <a:spLocks/>
          </p:cNvSpPr>
          <p:nvPr/>
        </p:nvSpPr>
        <p:spPr>
          <a:xfrm>
            <a:off x="1697171" y="1303363"/>
            <a:ext cx="3012440" cy="82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Electro-optic switch (Carrier depletion)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84E2DC-B030-43B8-996E-3DEAD5E91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71" y="4483415"/>
            <a:ext cx="2834886" cy="1469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2F9DC5-9C09-4050-BD63-A69054253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70" y="2432777"/>
            <a:ext cx="5072687" cy="1343479"/>
          </a:xfrm>
          <a:prstGeom prst="rect">
            <a:avLst/>
          </a:prstGeom>
        </p:spPr>
      </p:pic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F20F7E96-B7FD-445F-8C57-2D6B39D1E938}"/>
              </a:ext>
            </a:extLst>
          </p:cNvPr>
          <p:cNvSpPr txBox="1">
            <a:spLocks/>
          </p:cNvSpPr>
          <p:nvPr/>
        </p:nvSpPr>
        <p:spPr>
          <a:xfrm>
            <a:off x="493775" y="2139888"/>
            <a:ext cx="1304124" cy="55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(top view)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F7A15AD6-A32D-4FDA-99D8-08664B06476F}"/>
              </a:ext>
            </a:extLst>
          </p:cNvPr>
          <p:cNvSpPr txBox="1">
            <a:spLocks/>
          </p:cNvSpPr>
          <p:nvPr/>
        </p:nvSpPr>
        <p:spPr>
          <a:xfrm>
            <a:off x="477542" y="4483415"/>
            <a:ext cx="1626465" cy="55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(cross section)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CA5890-FB2E-45D3-9D27-F6CB113E12AA}"/>
              </a:ext>
            </a:extLst>
          </p:cNvPr>
          <p:cNvSpPr/>
          <p:nvPr/>
        </p:nvSpPr>
        <p:spPr>
          <a:xfrm>
            <a:off x="958976" y="6301615"/>
            <a:ext cx="4311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J. Wang et al., </a:t>
            </a:r>
            <a:r>
              <a:rPr lang="en-US" sz="1400" i="1" dirty="0"/>
              <a:t>Journal of Lightwave Technology </a:t>
            </a:r>
            <a:r>
              <a:rPr lang="en-US" sz="1400" dirty="0"/>
              <a:t>(2020)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10E1D6F5-CD00-45BD-8B00-B227C49C74BC}"/>
              </a:ext>
            </a:extLst>
          </p:cNvPr>
          <p:cNvSpPr txBox="1">
            <a:spLocks/>
          </p:cNvSpPr>
          <p:nvPr/>
        </p:nvSpPr>
        <p:spPr>
          <a:xfrm>
            <a:off x="2390158" y="3847299"/>
            <a:ext cx="1626465" cy="383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5000-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800" dirty="0"/>
              <a:t>m long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51A699-8812-4506-9FA4-CC1359E96D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10" t="56100" r="28084" b="35670"/>
          <a:stretch/>
        </p:blipFill>
        <p:spPr>
          <a:xfrm>
            <a:off x="6387617" y="2521466"/>
            <a:ext cx="5326841" cy="592726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DF14D2D-2742-4D8D-890E-936241BF9E92}"/>
              </a:ext>
            </a:extLst>
          </p:cNvPr>
          <p:cNvSpPr txBox="1">
            <a:spLocks/>
          </p:cNvSpPr>
          <p:nvPr/>
        </p:nvSpPr>
        <p:spPr>
          <a:xfrm>
            <a:off x="7482391" y="1303363"/>
            <a:ext cx="3012440" cy="82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Therm</a:t>
            </a:r>
            <a:r>
              <a:rPr lang="en-US" sz="2400" dirty="0"/>
              <a:t>o-optic switch 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6D79832E-F78C-4C6A-B90C-21CEDF405213}"/>
              </a:ext>
            </a:extLst>
          </p:cNvPr>
          <p:cNvSpPr txBox="1">
            <a:spLocks/>
          </p:cNvSpPr>
          <p:nvPr/>
        </p:nvSpPr>
        <p:spPr>
          <a:xfrm>
            <a:off x="4945961" y="3898971"/>
            <a:ext cx="1626465" cy="4347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induce </a:t>
            </a:r>
            <a:r>
              <a:rPr lang="el-G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2400" i="1" dirty="0" err="1">
                <a:solidFill>
                  <a:srgbClr val="FF0000"/>
                </a:solidFill>
              </a:rPr>
              <a:t>n</a:t>
            </a:r>
            <a:r>
              <a:rPr lang="en-US" sz="2400" i="1" baseline="-25000" dirty="0" err="1">
                <a:solidFill>
                  <a:srgbClr val="FF0000"/>
                </a:solidFill>
              </a:rPr>
              <a:t>Si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37C8BDD7-50A9-47F9-902A-7F24BB0EDA16}"/>
              </a:ext>
            </a:extLst>
          </p:cNvPr>
          <p:cNvSpPr txBox="1">
            <a:spLocks/>
          </p:cNvSpPr>
          <p:nvPr/>
        </p:nvSpPr>
        <p:spPr>
          <a:xfrm>
            <a:off x="8355735" y="3772915"/>
            <a:ext cx="1626465" cy="383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320-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1800" dirty="0"/>
              <a:t>m long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9D024F-64A4-4538-8F8D-2F47BE75201A}"/>
              </a:ext>
            </a:extLst>
          </p:cNvPr>
          <p:cNvSpPr/>
          <p:nvPr/>
        </p:nvSpPr>
        <p:spPr>
          <a:xfrm>
            <a:off x="7298252" y="6301615"/>
            <a:ext cx="33807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M. Jacques et al., </a:t>
            </a:r>
            <a:r>
              <a:rPr lang="en-US" sz="1400" i="1" dirty="0"/>
              <a:t>Optics Express </a:t>
            </a:r>
            <a:r>
              <a:rPr lang="en-US" sz="1400" dirty="0"/>
              <a:t>(2019)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0FA2DE-4CBE-46D7-9E26-830ACCE77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7397" y="4270439"/>
            <a:ext cx="3544563" cy="19495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62A7CF-1009-4263-9C38-2D1A40F8C63D}"/>
              </a:ext>
            </a:extLst>
          </p:cNvPr>
          <p:cNvSpPr/>
          <p:nvPr/>
        </p:nvSpPr>
        <p:spPr>
          <a:xfrm>
            <a:off x="7126664" y="4355184"/>
            <a:ext cx="182783" cy="142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040B63-9A28-4154-9752-E501D054FB76}"/>
              </a:ext>
            </a:extLst>
          </p:cNvPr>
          <p:cNvSpPr/>
          <p:nvPr/>
        </p:nvSpPr>
        <p:spPr>
          <a:xfrm>
            <a:off x="6766561" y="2579142"/>
            <a:ext cx="4587239" cy="164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300C18-4E8E-4F51-B888-1FBD1A3C8BE0}"/>
              </a:ext>
            </a:extLst>
          </p:cNvPr>
          <p:cNvSpPr/>
          <p:nvPr/>
        </p:nvSpPr>
        <p:spPr>
          <a:xfrm>
            <a:off x="10632440" y="2656574"/>
            <a:ext cx="901689" cy="71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0419D951-DFDD-4B9F-96FF-1EE155BCC3CD}"/>
              </a:ext>
            </a:extLst>
          </p:cNvPr>
          <p:cNvSpPr txBox="1">
            <a:spLocks/>
          </p:cNvSpPr>
          <p:nvPr/>
        </p:nvSpPr>
        <p:spPr>
          <a:xfrm>
            <a:off x="10961668" y="2139947"/>
            <a:ext cx="1304124" cy="55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(top view)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55E18240-A7CD-42BA-A675-5A0AA0B24A00}"/>
              </a:ext>
            </a:extLst>
          </p:cNvPr>
          <p:cNvSpPr txBox="1">
            <a:spLocks/>
          </p:cNvSpPr>
          <p:nvPr/>
        </p:nvSpPr>
        <p:spPr>
          <a:xfrm>
            <a:off x="10652571" y="4483415"/>
            <a:ext cx="1626465" cy="55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(cross section)</a:t>
            </a:r>
          </a:p>
        </p:txBody>
      </p:sp>
    </p:spTree>
    <p:extLst>
      <p:ext uri="{BB962C8B-B14F-4D97-AF65-F5344CB8AC3E}">
        <p14:creationId xmlns:p14="http://schemas.microsoft.com/office/powerpoint/2010/main" val="387532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773C7B-8A5C-4DD0-BA11-F3B848692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363"/>
            <a:ext cx="10515598" cy="1464717"/>
          </a:xfrm>
        </p:spPr>
        <p:txBody>
          <a:bodyPr>
            <a:normAutofit/>
          </a:bodyPr>
          <a:lstStyle/>
          <a:p>
            <a:r>
              <a:rPr lang="en-US" sz="2400" dirty="0"/>
              <a:t>A 3D matrix (100*100*7) of neurons are set </a:t>
            </a:r>
          </a:p>
          <a:p>
            <a:r>
              <a:rPr lang="en-US" altLang="zh-TW" sz="2400" dirty="0"/>
              <a:t>Each neuron in the 2D array (100*100) has a</a:t>
            </a:r>
            <a:r>
              <a:rPr lang="en-US" sz="2400" dirty="0"/>
              <a:t> random value between 0 and 1</a:t>
            </a:r>
          </a:p>
          <a:p>
            <a:r>
              <a:rPr lang="en-US" sz="2400" dirty="0"/>
              <a:t>The same 2D pattern is duplicated to each layer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297AF-E790-4379-857B-8760216758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>
                <a:latin typeface="Calibri" pitchFamily="34" charset="0"/>
                <a:cs typeface="Tahoma" pitchFamily="34" charset="0"/>
              </a:rPr>
              <a:t>Dataset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19218-A447-41B6-9EE4-B3808150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AA6B-466E-5744-86A4-AA539A8A3E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FB32C2-3E73-4C3E-A479-89A93775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972" y="3898878"/>
            <a:ext cx="4885084" cy="21841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A508EE7-2050-47D3-B4D2-D9C07D5CD5B2}"/>
              </a:ext>
            </a:extLst>
          </p:cNvPr>
          <p:cNvSpPr/>
          <p:nvPr/>
        </p:nvSpPr>
        <p:spPr>
          <a:xfrm>
            <a:off x="3506548" y="6349058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 μm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62AF503-4753-4860-BBE1-CB751BACE6BA}"/>
              </a:ext>
            </a:extLst>
          </p:cNvPr>
          <p:cNvCxnSpPr>
            <a:cxnSpLocks/>
          </p:cNvCxnSpPr>
          <p:nvPr/>
        </p:nvCxnSpPr>
        <p:spPr>
          <a:xfrm>
            <a:off x="2780535" y="6136476"/>
            <a:ext cx="0" cy="3124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967505-E3E7-4594-AF29-F3A29DDFE67C}"/>
              </a:ext>
            </a:extLst>
          </p:cNvPr>
          <p:cNvCxnSpPr>
            <a:cxnSpLocks/>
          </p:cNvCxnSpPr>
          <p:nvPr/>
        </p:nvCxnSpPr>
        <p:spPr>
          <a:xfrm>
            <a:off x="4944615" y="6144096"/>
            <a:ext cx="0" cy="3124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A8F8D7-A676-4760-8443-C86D25DA5EA2}"/>
              </a:ext>
            </a:extLst>
          </p:cNvPr>
          <p:cNvCxnSpPr/>
          <p:nvPr/>
        </p:nvCxnSpPr>
        <p:spPr>
          <a:xfrm>
            <a:off x="2780535" y="6288098"/>
            <a:ext cx="216408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8DB784E-71C1-4EF9-9797-DBA97FD2B7AE}"/>
              </a:ext>
            </a:extLst>
          </p:cNvPr>
          <p:cNvCxnSpPr>
            <a:cxnSpLocks/>
          </p:cNvCxnSpPr>
          <p:nvPr/>
        </p:nvCxnSpPr>
        <p:spPr>
          <a:xfrm flipH="1">
            <a:off x="5020815" y="3898878"/>
            <a:ext cx="31496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BD15B5-13CF-4D87-A5FB-F9CCF3B32869}"/>
              </a:ext>
            </a:extLst>
          </p:cNvPr>
          <p:cNvCxnSpPr>
            <a:cxnSpLocks/>
          </p:cNvCxnSpPr>
          <p:nvPr/>
        </p:nvCxnSpPr>
        <p:spPr>
          <a:xfrm flipH="1">
            <a:off x="5020815" y="6100915"/>
            <a:ext cx="31496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9C4E47-D4AA-4DFC-BF04-06811F4001A3}"/>
              </a:ext>
            </a:extLst>
          </p:cNvPr>
          <p:cNvCxnSpPr>
            <a:cxnSpLocks/>
          </p:cNvCxnSpPr>
          <p:nvPr/>
        </p:nvCxnSpPr>
        <p:spPr>
          <a:xfrm flipV="1">
            <a:off x="5178295" y="3898878"/>
            <a:ext cx="0" cy="220203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8AA1236-A53B-4E9D-B5E2-A51FD92FEBF5}"/>
              </a:ext>
            </a:extLst>
          </p:cNvPr>
          <p:cNvSpPr/>
          <p:nvPr/>
        </p:nvSpPr>
        <p:spPr>
          <a:xfrm>
            <a:off x="5208452" y="3964889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 μm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F557F4-5C97-42B5-92CD-05BE20FCCD27}"/>
              </a:ext>
            </a:extLst>
          </p:cNvPr>
          <p:cNvSpPr/>
          <p:nvPr/>
        </p:nvSpPr>
        <p:spPr>
          <a:xfrm>
            <a:off x="2196831" y="3387353"/>
            <a:ext cx="306032" cy="270666"/>
          </a:xfrm>
          <a:prstGeom prst="rect">
            <a:avLst/>
          </a:prstGeom>
          <a:solidFill>
            <a:schemeClr val="bg1"/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1CE16C-6870-49CC-84CE-7D7A4A03A0E6}"/>
              </a:ext>
            </a:extLst>
          </p:cNvPr>
          <p:cNvCxnSpPr>
            <a:cxnSpLocks/>
          </p:cNvCxnSpPr>
          <p:nvPr/>
        </p:nvCxnSpPr>
        <p:spPr>
          <a:xfrm flipH="1" flipV="1">
            <a:off x="2533019" y="3363695"/>
            <a:ext cx="831691" cy="1170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9E6971B-6D1F-4288-9E78-F1D2A9730E4C}"/>
              </a:ext>
            </a:extLst>
          </p:cNvPr>
          <p:cNvCxnSpPr>
            <a:cxnSpLocks/>
          </p:cNvCxnSpPr>
          <p:nvPr/>
        </p:nvCxnSpPr>
        <p:spPr>
          <a:xfrm flipH="1" flipV="1">
            <a:off x="2175851" y="3693773"/>
            <a:ext cx="1188859" cy="840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0BD7404-E83B-4BF9-899A-92A1B9123F41}"/>
              </a:ext>
            </a:extLst>
          </p:cNvPr>
          <p:cNvSpPr/>
          <p:nvPr/>
        </p:nvSpPr>
        <p:spPr>
          <a:xfrm>
            <a:off x="1981726" y="2859461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0.04 μm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06AA1C-2344-4C47-8491-9F3BFDFDB21C}"/>
              </a:ext>
            </a:extLst>
          </p:cNvPr>
          <p:cNvSpPr/>
          <p:nvPr/>
        </p:nvSpPr>
        <p:spPr>
          <a:xfrm>
            <a:off x="1081972" y="3337523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0.04 μm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9D191D-986D-4A80-B9C2-91906349C08A}"/>
              </a:ext>
            </a:extLst>
          </p:cNvPr>
          <p:cNvCxnSpPr>
            <a:cxnSpLocks/>
          </p:cNvCxnSpPr>
          <p:nvPr/>
        </p:nvCxnSpPr>
        <p:spPr>
          <a:xfrm flipV="1">
            <a:off x="2092455" y="3363695"/>
            <a:ext cx="0" cy="33168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6977EDD-F0C0-40E8-832A-087DC5BC546C}"/>
              </a:ext>
            </a:extLst>
          </p:cNvPr>
          <p:cNvCxnSpPr>
            <a:cxnSpLocks/>
          </p:cNvCxnSpPr>
          <p:nvPr/>
        </p:nvCxnSpPr>
        <p:spPr>
          <a:xfrm>
            <a:off x="2175851" y="3269731"/>
            <a:ext cx="343193" cy="237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ube 20">
            <a:extLst>
              <a:ext uri="{FF2B5EF4-FFF2-40B4-BE49-F238E27FC236}">
                <a16:creationId xmlns:a16="http://schemas.microsoft.com/office/drawing/2014/main" id="{103D6DD5-D470-4628-A17C-78EE1BECA2F2}"/>
              </a:ext>
            </a:extLst>
          </p:cNvPr>
          <p:cNvSpPr/>
          <p:nvPr/>
        </p:nvSpPr>
        <p:spPr>
          <a:xfrm>
            <a:off x="7415915" y="4903466"/>
            <a:ext cx="1192868" cy="325075"/>
          </a:xfrm>
          <a:prstGeom prst="cube">
            <a:avLst>
              <a:gd name="adj" fmla="val 32762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4C177A9C-AD47-496C-9A08-DABD91548BD6}"/>
              </a:ext>
            </a:extLst>
          </p:cNvPr>
          <p:cNvSpPr/>
          <p:nvPr/>
        </p:nvSpPr>
        <p:spPr>
          <a:xfrm>
            <a:off x="7951842" y="4552567"/>
            <a:ext cx="2743189" cy="1187739"/>
          </a:xfrm>
          <a:prstGeom prst="cube">
            <a:avLst>
              <a:gd name="adj" fmla="val 8175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8080E082-2878-4AE4-90D2-0B1D883B6CB6}"/>
              </a:ext>
            </a:extLst>
          </p:cNvPr>
          <p:cNvSpPr/>
          <p:nvPr/>
        </p:nvSpPr>
        <p:spPr>
          <a:xfrm>
            <a:off x="9980383" y="5156596"/>
            <a:ext cx="1192868" cy="325075"/>
          </a:xfrm>
          <a:prstGeom prst="cube">
            <a:avLst>
              <a:gd name="adj" fmla="val 32762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B7D3FC28-7200-4B83-83D1-6E272AA62A14}"/>
              </a:ext>
            </a:extLst>
          </p:cNvPr>
          <p:cNvSpPr/>
          <p:nvPr/>
        </p:nvSpPr>
        <p:spPr>
          <a:xfrm>
            <a:off x="10302118" y="4831521"/>
            <a:ext cx="1192868" cy="325075"/>
          </a:xfrm>
          <a:prstGeom prst="cube">
            <a:avLst>
              <a:gd name="adj" fmla="val 32762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45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be 11">
            <a:extLst>
              <a:ext uri="{FF2B5EF4-FFF2-40B4-BE49-F238E27FC236}">
                <a16:creationId xmlns:a16="http://schemas.microsoft.com/office/drawing/2014/main" id="{A4763180-73C1-4A4E-9123-90D0B593A798}"/>
              </a:ext>
            </a:extLst>
          </p:cNvPr>
          <p:cNvSpPr/>
          <p:nvPr/>
        </p:nvSpPr>
        <p:spPr>
          <a:xfrm>
            <a:off x="948620" y="4387348"/>
            <a:ext cx="3449305" cy="1625637"/>
          </a:xfrm>
          <a:prstGeom prst="cube">
            <a:avLst>
              <a:gd name="adj" fmla="val 42744"/>
            </a:avLst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95694EDA-5610-4225-B864-65B1423E94D2}"/>
              </a:ext>
            </a:extLst>
          </p:cNvPr>
          <p:cNvSpPr/>
          <p:nvPr/>
        </p:nvSpPr>
        <p:spPr>
          <a:xfrm>
            <a:off x="948620" y="3456638"/>
            <a:ext cx="3449305" cy="1625637"/>
          </a:xfrm>
          <a:prstGeom prst="cube">
            <a:avLst>
              <a:gd name="adj" fmla="val 42744"/>
            </a:avLst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773C7B-8A5C-4DD0-BA11-F3B848692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363"/>
            <a:ext cx="10835640" cy="91401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Refractive indices, </a:t>
            </a:r>
            <a:r>
              <a:rPr lang="en-US" altLang="zh-TW" sz="2400" i="1" dirty="0"/>
              <a:t>n</a:t>
            </a:r>
            <a:r>
              <a:rPr lang="en-US" altLang="zh-TW" sz="2400" dirty="0"/>
              <a:t>, of materials affect light propagation behaviors in waveguides</a:t>
            </a:r>
          </a:p>
          <a:p>
            <a:r>
              <a:rPr lang="en-US" altLang="zh-TW" sz="2400" dirty="0"/>
              <a:t>Two </a:t>
            </a:r>
            <a:r>
              <a:rPr lang="en-US" sz="2400" i="1" dirty="0" err="1"/>
              <a:t>n</a:t>
            </a:r>
            <a:r>
              <a:rPr lang="en-US" sz="24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Si</a:t>
            </a:r>
            <a:r>
              <a:rPr lang="en-US" altLang="zh-TW" sz="2400" dirty="0"/>
              <a:t> are set as features </a:t>
            </a:r>
          </a:p>
          <a:p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297AF-E790-4379-857B-8760216758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>
                <a:latin typeface="Calibri" pitchFamily="34" charset="0"/>
                <a:cs typeface="Tahoma" pitchFamily="34" charset="0"/>
              </a:rPr>
              <a:t>Feature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19218-A447-41B6-9EE4-B3808150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AA6B-466E-5744-86A4-AA539A8A3E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B594A3-7E4E-4AEF-95DE-02FC407275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7536" r="27234" b="34042"/>
          <a:stretch/>
        </p:blipFill>
        <p:spPr>
          <a:xfrm>
            <a:off x="8737810" y="3603017"/>
            <a:ext cx="2775626" cy="2634962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E26DFB37-A20E-48A2-968A-249594C88A50}"/>
              </a:ext>
            </a:extLst>
          </p:cNvPr>
          <p:cNvSpPr txBox="1">
            <a:spLocks/>
          </p:cNvSpPr>
          <p:nvPr/>
        </p:nvSpPr>
        <p:spPr>
          <a:xfrm>
            <a:off x="9225418" y="3063662"/>
            <a:ext cx="2118886" cy="82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i="1" dirty="0" err="1"/>
              <a:t>n</a:t>
            </a:r>
            <a:r>
              <a:rPr lang="en-US" sz="18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Si</a:t>
            </a:r>
            <a:r>
              <a:rPr lang="en-US" sz="18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/>
              <a:t>= 4.48 </a:t>
            </a:r>
          </a:p>
          <a:p>
            <a:pPr marL="0" indent="0" algn="ctr">
              <a:buNone/>
            </a:pPr>
            <a:r>
              <a:rPr lang="en-US" sz="1800" dirty="0"/>
              <a:t>(</a:t>
            </a: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1800" i="1" dirty="0" err="1"/>
              <a:t>n</a:t>
            </a:r>
            <a:r>
              <a:rPr lang="en-US" sz="18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Si</a:t>
            </a:r>
            <a:r>
              <a:rPr lang="en-US" sz="18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1</a:t>
            </a:r>
            <a:r>
              <a:rPr lang="en-US" sz="18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DAD7B-6FE8-4D67-B844-624A625981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27536" r="27234" b="34042"/>
          <a:stretch/>
        </p:blipFill>
        <p:spPr>
          <a:xfrm>
            <a:off x="5792359" y="3603017"/>
            <a:ext cx="2775626" cy="2634962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09C15A2-B18F-48C1-A974-558780E0CCF6}"/>
              </a:ext>
            </a:extLst>
          </p:cNvPr>
          <p:cNvSpPr txBox="1">
            <a:spLocks/>
          </p:cNvSpPr>
          <p:nvPr/>
        </p:nvSpPr>
        <p:spPr>
          <a:xfrm>
            <a:off x="6280633" y="3042225"/>
            <a:ext cx="2118886" cy="82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i="1" dirty="0" err="1"/>
              <a:t>n</a:t>
            </a:r>
            <a:r>
              <a:rPr lang="en-US" sz="18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Si</a:t>
            </a:r>
            <a:r>
              <a:rPr lang="en-US" sz="18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/>
              <a:t>= 3.48 </a:t>
            </a:r>
          </a:p>
          <a:p>
            <a:pPr marL="0" indent="0" algn="ctr">
              <a:buNone/>
            </a:pPr>
            <a:r>
              <a:rPr lang="en-US" sz="1800" dirty="0"/>
              <a:t>(</a:t>
            </a: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1800" i="1" dirty="0" err="1"/>
              <a:t>n</a:t>
            </a:r>
            <a:r>
              <a:rPr lang="en-US" sz="18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Si</a:t>
            </a:r>
            <a:r>
              <a:rPr lang="en-US" sz="18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0</a:t>
            </a:r>
            <a:r>
              <a:rPr lang="en-US" sz="1800" dirty="0"/>
              <a:t>)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CB0FC962-7843-42A2-90BB-3AAB83D159A0}"/>
              </a:ext>
            </a:extLst>
          </p:cNvPr>
          <p:cNvSpPr/>
          <p:nvPr/>
        </p:nvSpPr>
        <p:spPr>
          <a:xfrm>
            <a:off x="2087898" y="4106717"/>
            <a:ext cx="1170744" cy="976392"/>
          </a:xfrm>
          <a:prstGeom prst="cube">
            <a:avLst>
              <a:gd name="adj" fmla="val 7752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D657E555-0B0E-4326-AEB1-F6B544327B53}"/>
              </a:ext>
            </a:extLst>
          </p:cNvPr>
          <p:cNvSpPr txBox="1">
            <a:spLocks/>
          </p:cNvSpPr>
          <p:nvPr/>
        </p:nvSpPr>
        <p:spPr>
          <a:xfrm>
            <a:off x="2763498" y="5498422"/>
            <a:ext cx="873270" cy="467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800" dirty="0"/>
              <a:t>SiO</a:t>
            </a:r>
            <a:r>
              <a:rPr lang="en-US" altLang="zh-TW" sz="1800" baseline="-25000" dirty="0"/>
              <a:t>2</a:t>
            </a:r>
            <a:endParaRPr lang="en-US" sz="1800" baseline="-25000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1CF52ED8-6A2E-4ABF-A335-40AD238C0A1D}"/>
              </a:ext>
            </a:extLst>
          </p:cNvPr>
          <p:cNvSpPr txBox="1">
            <a:spLocks/>
          </p:cNvSpPr>
          <p:nvPr/>
        </p:nvSpPr>
        <p:spPr>
          <a:xfrm>
            <a:off x="2236635" y="4300436"/>
            <a:ext cx="873270" cy="467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800" dirty="0"/>
              <a:t>Si</a:t>
            </a:r>
            <a:endParaRPr lang="en-US" sz="1800" baseline="-250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04F6EED-5B90-4B64-A716-0C9B96A8EE24}"/>
              </a:ext>
            </a:extLst>
          </p:cNvPr>
          <p:cNvSpPr/>
          <p:nvPr/>
        </p:nvSpPr>
        <p:spPr>
          <a:xfrm rot="7731406">
            <a:off x="2908754" y="3511946"/>
            <a:ext cx="1265330" cy="1760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B4CBAFC-9CA9-4CA2-9061-BE0C9465D94F}"/>
              </a:ext>
            </a:extLst>
          </p:cNvPr>
          <p:cNvSpPr/>
          <p:nvPr/>
        </p:nvSpPr>
        <p:spPr>
          <a:xfrm rot="7731406">
            <a:off x="1093883" y="5509218"/>
            <a:ext cx="1523222" cy="1845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A0411CDF-192A-4DCF-AA82-C2698FFCD121}"/>
              </a:ext>
            </a:extLst>
          </p:cNvPr>
          <p:cNvSpPr txBox="1">
            <a:spLocks/>
          </p:cNvSpPr>
          <p:nvPr/>
        </p:nvSpPr>
        <p:spPr>
          <a:xfrm>
            <a:off x="1799613" y="2466285"/>
            <a:ext cx="1927770" cy="431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dirty="0"/>
              <a:t>Si waveguide</a:t>
            </a:r>
            <a:endParaRPr lang="en-US" sz="2400" dirty="0"/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7C2E5A05-1887-43AA-8D69-191950E7716C}"/>
              </a:ext>
            </a:extLst>
          </p:cNvPr>
          <p:cNvSpPr txBox="1">
            <a:spLocks/>
          </p:cNvSpPr>
          <p:nvPr/>
        </p:nvSpPr>
        <p:spPr>
          <a:xfrm>
            <a:off x="6795055" y="2466285"/>
            <a:ext cx="4172247" cy="445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dirty="0"/>
              <a:t>Cross-sectional optical profiles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6628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773C7B-8A5C-4DD0-BA11-F3B848692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363"/>
            <a:ext cx="10515600" cy="878285"/>
          </a:xfrm>
        </p:spPr>
        <p:txBody>
          <a:bodyPr>
            <a:normAutofit/>
          </a:bodyPr>
          <a:lstStyle/>
          <a:p>
            <a:r>
              <a:rPr lang="en-US" sz="2400" dirty="0"/>
              <a:t>Using a Maxwell solver, the light propagation behavior is simulated, and the output transmission at the certain output channel can be calculated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297AF-E790-4379-857B-8760216758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>
                <a:latin typeface="Calibri" pitchFamily="34" charset="0"/>
                <a:cs typeface="Tahoma" pitchFamily="34" charset="0"/>
              </a:rPr>
              <a:t>Model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19218-A447-41B6-9EE4-B3808150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AA6B-466E-5744-86A4-AA539A8A3E6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F13C13-177A-4781-816F-83A8F1554E7C}"/>
              </a:ext>
            </a:extLst>
          </p:cNvPr>
          <p:cNvSpPr/>
          <p:nvPr/>
        </p:nvSpPr>
        <p:spPr>
          <a:xfrm>
            <a:off x="760394" y="3154037"/>
            <a:ext cx="989814" cy="2287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1058FE-49B0-426E-B2B0-C8A0F99F8144}"/>
              </a:ext>
            </a:extLst>
          </p:cNvPr>
          <p:cNvSpPr/>
          <p:nvPr/>
        </p:nvSpPr>
        <p:spPr>
          <a:xfrm>
            <a:off x="3331082" y="2869047"/>
            <a:ext cx="989814" cy="2287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549EBD-8449-4C50-88E9-BF8000B9857B}"/>
              </a:ext>
            </a:extLst>
          </p:cNvPr>
          <p:cNvSpPr/>
          <p:nvPr/>
        </p:nvSpPr>
        <p:spPr>
          <a:xfrm>
            <a:off x="3321655" y="3461944"/>
            <a:ext cx="989814" cy="2287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EA6631-BD7C-4AD1-A6D3-1C62E466E2A7}"/>
              </a:ext>
            </a:extLst>
          </p:cNvPr>
          <p:cNvSpPr/>
          <p:nvPr/>
        </p:nvSpPr>
        <p:spPr>
          <a:xfrm>
            <a:off x="1759936" y="2470647"/>
            <a:ext cx="1571146" cy="156030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5DB5EC-9C8F-47BD-8502-E0AF8DE3EF5C}"/>
              </a:ext>
            </a:extLst>
          </p:cNvPr>
          <p:cNvCxnSpPr/>
          <p:nvPr/>
        </p:nvCxnSpPr>
        <p:spPr>
          <a:xfrm>
            <a:off x="4439359" y="6052301"/>
            <a:ext cx="33074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A71E8E-BF01-49A5-B5E9-14D62FE68CEF}"/>
              </a:ext>
            </a:extLst>
          </p:cNvPr>
          <p:cNvCxnSpPr/>
          <p:nvPr/>
        </p:nvCxnSpPr>
        <p:spPr>
          <a:xfrm>
            <a:off x="360228" y="3257219"/>
            <a:ext cx="33074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CFB37D0-B49C-4D67-8C86-1EF8D34C83AF}"/>
              </a:ext>
            </a:extLst>
          </p:cNvPr>
          <p:cNvSpPr/>
          <p:nvPr/>
        </p:nvSpPr>
        <p:spPr>
          <a:xfrm>
            <a:off x="750666" y="5588841"/>
            <a:ext cx="989814" cy="2287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2BE728-494D-4476-AE4D-54E14A0F5AA4}"/>
              </a:ext>
            </a:extLst>
          </p:cNvPr>
          <p:cNvSpPr/>
          <p:nvPr/>
        </p:nvSpPr>
        <p:spPr>
          <a:xfrm>
            <a:off x="3321354" y="5303851"/>
            <a:ext cx="989814" cy="2287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C4CF98-9C9E-4BC5-9F18-F725F8BBA312}"/>
              </a:ext>
            </a:extLst>
          </p:cNvPr>
          <p:cNvSpPr/>
          <p:nvPr/>
        </p:nvSpPr>
        <p:spPr>
          <a:xfrm>
            <a:off x="3311927" y="5896748"/>
            <a:ext cx="989814" cy="2287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312CF9-8D91-4BF0-AEC6-8359DE4DF7ED}"/>
              </a:ext>
            </a:extLst>
          </p:cNvPr>
          <p:cNvSpPr/>
          <p:nvPr/>
        </p:nvSpPr>
        <p:spPr>
          <a:xfrm>
            <a:off x="1750208" y="4905451"/>
            <a:ext cx="1571146" cy="156030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4EDFF7-2317-46AD-96A3-6A658FA7BFFD}"/>
              </a:ext>
            </a:extLst>
          </p:cNvPr>
          <p:cNvCxnSpPr/>
          <p:nvPr/>
        </p:nvCxnSpPr>
        <p:spPr>
          <a:xfrm>
            <a:off x="4449087" y="2952065"/>
            <a:ext cx="33074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EAF164-94BB-4FB0-9A9D-7BD569FC71C2}"/>
              </a:ext>
            </a:extLst>
          </p:cNvPr>
          <p:cNvCxnSpPr/>
          <p:nvPr/>
        </p:nvCxnSpPr>
        <p:spPr>
          <a:xfrm>
            <a:off x="350500" y="5692023"/>
            <a:ext cx="33074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6EF57-FF1C-4905-9784-4C5BA464F0DF}"/>
              </a:ext>
            </a:extLst>
          </p:cNvPr>
          <p:cNvSpPr/>
          <p:nvPr/>
        </p:nvSpPr>
        <p:spPr>
          <a:xfrm>
            <a:off x="2045393" y="1994356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2000" i="1" dirty="0" err="1"/>
              <a:t>n</a:t>
            </a:r>
            <a:r>
              <a:rPr lang="en-US" sz="2000" i="1" baseline="-25000" dirty="0" err="1"/>
              <a:t>Si</a:t>
            </a:r>
            <a:r>
              <a:rPr lang="en-US" sz="2000" dirty="0"/>
              <a:t> =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101C7-AE52-4EE8-896B-028239EA318C}"/>
              </a:ext>
            </a:extLst>
          </p:cNvPr>
          <p:cNvSpPr/>
          <p:nvPr/>
        </p:nvSpPr>
        <p:spPr>
          <a:xfrm>
            <a:off x="3690325" y="4214287"/>
            <a:ext cx="16211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/>
              <a:t> Transmission</a:t>
            </a:r>
          </a:p>
          <a:p>
            <a:endParaRPr lang="en-US" dirty="0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70EF4840-3F38-4FFF-A8E1-215EE704C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72" y="2724785"/>
            <a:ext cx="1261621" cy="946216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C9AAA18B-A733-4871-8D4A-BC240EEAA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698" y="5230097"/>
            <a:ext cx="1261621" cy="946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807EDF5-FFAB-461C-86EA-F86064A07BE4}"/>
              </a:ext>
            </a:extLst>
          </p:cNvPr>
          <p:cNvSpPr/>
          <p:nvPr/>
        </p:nvSpPr>
        <p:spPr>
          <a:xfrm>
            <a:off x="4781234" y="2724785"/>
            <a:ext cx="396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T</a:t>
            </a:r>
            <a:r>
              <a:rPr lang="en-US" sz="2000" i="1" baseline="-25000" dirty="0"/>
              <a:t>1</a:t>
            </a:r>
            <a:endParaRPr lang="en-US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4228D0-4E97-4632-95CC-F17C0EB77D0E}"/>
              </a:ext>
            </a:extLst>
          </p:cNvPr>
          <p:cNvSpPr/>
          <p:nvPr/>
        </p:nvSpPr>
        <p:spPr>
          <a:xfrm>
            <a:off x="4781234" y="5852246"/>
            <a:ext cx="396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T</a:t>
            </a:r>
            <a:r>
              <a:rPr lang="en-US" sz="2000" i="1" baseline="-25000" dirty="0"/>
              <a:t>2</a:t>
            </a:r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001483-A463-40B4-B4B2-0783D94CB148}"/>
              </a:ext>
            </a:extLst>
          </p:cNvPr>
          <p:cNvSpPr/>
          <p:nvPr/>
        </p:nvSpPr>
        <p:spPr>
          <a:xfrm>
            <a:off x="1961745" y="4415950"/>
            <a:ext cx="11480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2000" i="1" dirty="0" err="1"/>
              <a:t>n</a:t>
            </a:r>
            <a:r>
              <a:rPr lang="en-US" sz="2000" i="1" baseline="-25000" dirty="0" err="1"/>
              <a:t>Si</a:t>
            </a:r>
            <a:r>
              <a:rPr lang="en-US" sz="2000" dirty="0"/>
              <a:t> = 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35B2604-821D-44E2-83E2-72C1C899C690}"/>
                  </a:ext>
                </a:extLst>
              </p:cNvPr>
              <p:cNvSpPr/>
              <p:nvPr/>
            </p:nvSpPr>
            <p:spPr>
              <a:xfrm>
                <a:off x="7014506" y="2551768"/>
                <a:ext cx="410269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Loss function: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𝐿𝑜𝑠𝑠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35B2604-821D-44E2-83E2-72C1C899C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506" y="2551768"/>
                <a:ext cx="4102696" cy="707886"/>
              </a:xfrm>
              <a:prstGeom prst="rect">
                <a:avLst/>
              </a:prstGeom>
              <a:blipFill>
                <a:blip r:embed="rId4"/>
                <a:stretch>
                  <a:fillRect l="-1634" t="-5172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D0F6DDE4-98A7-4D7D-8716-34FBFE6CCB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16" t="64376" r="47966" b="7537"/>
          <a:stretch/>
        </p:blipFill>
        <p:spPr>
          <a:xfrm>
            <a:off x="5843439" y="4193445"/>
            <a:ext cx="6140089" cy="20589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7CEF202-3AE9-46AB-9CF5-97AD5794CD4A}"/>
              </a:ext>
            </a:extLst>
          </p:cNvPr>
          <p:cNvSpPr/>
          <p:nvPr/>
        </p:nvSpPr>
        <p:spPr>
          <a:xfrm>
            <a:off x="6360099" y="3811007"/>
            <a:ext cx="5411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training loss minimized with gradient descent algorithm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BE2E340E-BA94-4684-97F2-DBFDC9680098}"/>
              </a:ext>
            </a:extLst>
          </p:cNvPr>
          <p:cNvSpPr/>
          <p:nvPr/>
        </p:nvSpPr>
        <p:spPr>
          <a:xfrm rot="5400000">
            <a:off x="8533551" y="3181653"/>
            <a:ext cx="82847" cy="23398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F6551B-B615-4511-B68A-62C180B74F80}"/>
              </a:ext>
            </a:extLst>
          </p:cNvPr>
          <p:cNvSpPr txBox="1"/>
          <p:nvPr/>
        </p:nvSpPr>
        <p:spPr>
          <a:xfrm>
            <a:off x="8476787" y="3388956"/>
            <a:ext cx="1770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Target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transmission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4CD235C9-0265-4B56-9C43-22C68CD9579C}"/>
              </a:ext>
            </a:extLst>
          </p:cNvPr>
          <p:cNvSpPr/>
          <p:nvPr/>
        </p:nvSpPr>
        <p:spPr>
          <a:xfrm rot="5400000">
            <a:off x="9707228" y="3191549"/>
            <a:ext cx="82847" cy="23398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08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2061</TotalTime>
  <Words>1024</Words>
  <Application>Microsoft Office PowerPoint</Application>
  <PresentationFormat>Widescreen</PresentationFormat>
  <Paragraphs>176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Inverse Design of a Tunable Silicon Photonic Device using Machine Learning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Inverse Design of a Tunable Silicon Photonic Device using Machine Learning  </dc:title>
  <dc:creator>Li-yuan  Chiang</dc:creator>
  <cp:lastModifiedBy>Li-yuan  Chiang</cp:lastModifiedBy>
  <cp:revision>103</cp:revision>
  <dcterms:created xsi:type="dcterms:W3CDTF">2021-05-18T23:17:37Z</dcterms:created>
  <dcterms:modified xsi:type="dcterms:W3CDTF">2021-06-04T04:44:34Z</dcterms:modified>
</cp:coreProperties>
</file>